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</p:sldIdLst>
  <p:sldSz cx="9144000" cy="6858000" type="screen4x3"/>
  <p:notesSz cx="7315200" cy="96012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19" d="100"/>
          <a:sy n="119" d="100"/>
        </p:scale>
        <p:origin x="-1320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8/3/2010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8/3/2010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8/3/2010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8/3/2010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8/3/2010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8/3/2010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8/3/2010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8/3/2010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8/3/2010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8/3/2010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8/3/2010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8/3/2010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Unimproved MT tuning and decoding</a:t>
            </a:r>
            <a:br>
              <a:rPr lang="en-US" dirty="0" smtClean="0"/>
            </a:b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Jonathan Graehl</a:t>
            </a:r>
            <a:endParaRPr 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Better line search directions for MERT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MERT picks optimal corpus-BLEU weights given an origin and a search direction (when decoding with pruning, this is approximate; </a:t>
            </a:r>
            <a:r>
              <a:rPr lang="en-US" dirty="0" err="1" smtClean="0"/>
              <a:t>redecode</a:t>
            </a:r>
            <a:r>
              <a:rPr lang="en-US" dirty="0" smtClean="0"/>
              <a:t> and merge forests or </a:t>
            </a:r>
            <a:r>
              <a:rPr lang="en-US" dirty="0" err="1" smtClean="0"/>
              <a:t>kbest</a:t>
            </a:r>
            <a:r>
              <a:rPr lang="en-US" dirty="0" smtClean="0"/>
              <a:t> lists until converged)</a:t>
            </a:r>
          </a:p>
          <a:p>
            <a:r>
              <a:rPr lang="en-US" dirty="0" smtClean="0"/>
              <a:t>When you have many features, there are many directions.  Usually: orthogonal (vary only one feature) and a handful of random.</a:t>
            </a:r>
          </a:p>
          <a:p>
            <a:r>
              <a:rPr lang="en-US" dirty="0" smtClean="0"/>
              <a:t>Idea: pick better search directions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A better line search direction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Use per-sentence BLEU (anti-)</a:t>
            </a:r>
            <a:r>
              <a:rPr lang="en-US" dirty="0" err="1" smtClean="0"/>
              <a:t>oracle+model</a:t>
            </a:r>
            <a:r>
              <a:rPr lang="en-US" dirty="0" smtClean="0"/>
              <a:t> score 1best (like MIRA </a:t>
            </a:r>
            <a:r>
              <a:rPr lang="en-US" dirty="0" err="1" smtClean="0"/>
              <a:t>hope+fear</a:t>
            </a:r>
            <a:r>
              <a:rPr lang="en-US" dirty="0" smtClean="0"/>
              <a:t>).</a:t>
            </a:r>
            <a:endParaRPr lang="en-US" dirty="0" smtClean="0"/>
          </a:p>
          <a:p>
            <a:r>
              <a:rPr lang="en-US" dirty="0" smtClean="0"/>
              <a:t>Both model-&gt;hope and fear-&gt;hope directions seem </a:t>
            </a:r>
            <a:r>
              <a:rPr lang="en-US" dirty="0" smtClean="0"/>
              <a:t>reasonable</a:t>
            </a:r>
            <a:r>
              <a:rPr lang="en-US" dirty="0" smtClean="0"/>
              <a:t> </a:t>
            </a:r>
            <a:r>
              <a:rPr lang="en-US" dirty="0" smtClean="0"/>
              <a:t>(the direction </a:t>
            </a:r>
            <a:r>
              <a:rPr lang="en-US" dirty="0" smtClean="0"/>
              <a:t>is just the difference in the </a:t>
            </a:r>
            <a:r>
              <a:rPr lang="en-US" dirty="0" smtClean="0"/>
              <a:t>1-best feature vectors)</a:t>
            </a:r>
            <a:endParaRPr lang="en-US" dirty="0" smtClean="0"/>
          </a:p>
          <a:p>
            <a:r>
              <a:rPr lang="en-US" dirty="0" smtClean="0"/>
              <a:t>We can include as many directions as we want, so try both.</a:t>
            </a:r>
          </a:p>
          <a:p>
            <a:r>
              <a:rPr lang="en-US" dirty="0" smtClean="0"/>
              <a:t>It takes time to compute (anti-)oracles, so we randomly select batches of sentences and average the feature </a:t>
            </a:r>
            <a:r>
              <a:rPr lang="en-US" dirty="0" smtClean="0"/>
              <a:t>differences in </a:t>
            </a:r>
            <a:r>
              <a:rPr lang="en-US" dirty="0" smtClean="0"/>
              <a:t>each batch to generate a direction.</a:t>
            </a:r>
            <a:endParaRPr lang="en-US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Objections?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Why are we performing an expensive exact infinite-line search using a heuristic (local gradient inspired) direction?</a:t>
            </a:r>
          </a:p>
          <a:p>
            <a:r>
              <a:rPr lang="en-US" dirty="0" smtClean="0"/>
              <a:t>MERT has no smoothing.  If you try to regularize the objective, then you lose the exact line search behavior.</a:t>
            </a:r>
          </a:p>
          <a:p>
            <a:r>
              <a:rPr lang="en-US" dirty="0" smtClean="0"/>
              <a:t>We need to still include random or orthogonal directions in case sparse features aren’t (yet) represented in model/hope/fear.</a:t>
            </a:r>
            <a:endParaRPr lang="en-US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Does it work?</a:t>
            </a:r>
            <a:endParaRPr lang="en-US" dirty="0"/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</p:nvPr>
        </p:nvGraphicFramePr>
        <p:xfrm>
          <a:off x="533400" y="1828800"/>
          <a:ext cx="8077200" cy="838200"/>
        </p:xfrm>
        <a:graphic>
          <a:graphicData uri="http://schemas.openxmlformats.org/drawingml/2006/table">
            <a:tbl>
              <a:tblPr firstCol="1" bandRow="1">
                <a:tableStyleId>{5C22544A-7EE6-4342-B048-85BDC9FD1C3A}</a:tableStyleId>
              </a:tblPr>
              <a:tblGrid>
                <a:gridCol w="2964110"/>
                <a:gridCol w="1482055"/>
                <a:gridCol w="963336"/>
                <a:gridCol w="889233"/>
                <a:gridCol w="889233"/>
                <a:gridCol w="889233"/>
              </a:tblGrid>
              <a:tr h="419100">
                <a:tc>
                  <a:txBody>
                    <a:bodyPr/>
                    <a:lstStyle/>
                    <a:p>
                      <a:r>
                        <a:rPr lang="en-US" dirty="0" smtClean="0"/>
                        <a:t>(tuning) oracle</a:t>
                      </a:r>
                      <a:r>
                        <a:rPr lang="en-US" baseline="0" dirty="0" smtClean="0"/>
                        <a:t> </a:t>
                      </a:r>
                      <a:r>
                        <a:rPr lang="en-US" dirty="0" smtClean="0"/>
                        <a:t>BLEU</a:t>
                      </a:r>
                      <a:r>
                        <a:rPr lang="en-US" baseline="0" dirty="0" smtClean="0"/>
                        <a:t> </a:t>
                      </a:r>
                      <a:r>
                        <a:rPr lang="en-US" dirty="0" smtClean="0"/>
                        <a:t>weight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 (baseline)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0.1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100</a:t>
                      </a:r>
                      <a:endParaRPr lang="en-US" dirty="0"/>
                    </a:p>
                  </a:txBody>
                  <a:tcPr/>
                </a:tc>
              </a:tr>
              <a:tr h="419100">
                <a:tc>
                  <a:txBody>
                    <a:bodyPr/>
                    <a:lstStyle/>
                    <a:p>
                      <a:r>
                        <a:rPr lang="en-US" dirty="0" smtClean="0"/>
                        <a:t>test </a:t>
                      </a:r>
                      <a:r>
                        <a:rPr lang="en-US" dirty="0" smtClean="0"/>
                        <a:t>BLEU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22.01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22.13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22.06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21.85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22.08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381000" y="2819400"/>
            <a:ext cx="8550739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Tuning a </a:t>
            </a:r>
            <a:r>
              <a:rPr lang="en-US" dirty="0" err="1" smtClean="0"/>
              <a:t>urdu</a:t>
            </a:r>
            <a:r>
              <a:rPr lang="en-US" dirty="0" smtClean="0"/>
              <a:t> </a:t>
            </a:r>
            <a:r>
              <a:rPr lang="en-US" dirty="0" err="1" smtClean="0"/>
              <a:t>Hiero</a:t>
            </a:r>
            <a:r>
              <a:rPr lang="en-US" dirty="0" smtClean="0"/>
              <a:t> system with 10 dense features, there was no improvement.</a:t>
            </a:r>
          </a:p>
          <a:p>
            <a:r>
              <a:rPr lang="en-US" dirty="0" smtClean="0"/>
              <a:t>Convergence also wasn’t any faster.</a:t>
            </a:r>
          </a:p>
          <a:p>
            <a:endParaRPr lang="en-US" dirty="0" smtClean="0"/>
          </a:p>
          <a:p>
            <a:r>
              <a:rPr lang="en-US" dirty="0" smtClean="0"/>
              <a:t>Orthogonal directions and random directions are used in all cases.</a:t>
            </a:r>
          </a:p>
          <a:p>
            <a:endParaRPr lang="en-US" dirty="0" smtClean="0"/>
          </a:p>
          <a:p>
            <a:r>
              <a:rPr lang="en-US" dirty="0" smtClean="0"/>
              <a:t>Since the preference for high model score vs. good or bad BLEU score is scale-dependent, I tried a wide range of weights.</a:t>
            </a:r>
          </a:p>
          <a:p>
            <a:endParaRPr lang="en-US" dirty="0" smtClean="0"/>
          </a:p>
          <a:p>
            <a:r>
              <a:rPr lang="en-US" dirty="0" smtClean="0"/>
              <a:t>Still possibly worth trying: more, sparser features.  Different direction-averaging oracle batch sizes.  More batches. </a:t>
            </a:r>
          </a:p>
          <a:p>
            <a:endParaRPr lang="en-US" dirty="0" smtClean="0"/>
          </a:p>
          <a:p>
            <a:r>
              <a:rPr lang="en-US" dirty="0" smtClean="0"/>
              <a:t>Possible confound: I didn’t implement the hope/fear decoding myself; however, it’s been verified to at least partially work: it yields </a:t>
            </a:r>
            <a:r>
              <a:rPr lang="en-US" dirty="0" err="1" smtClean="0"/>
              <a:t>kbests</a:t>
            </a:r>
            <a:r>
              <a:rPr lang="en-US" dirty="0" smtClean="0"/>
              <a:t> with better (hope) or worse (fear) BLEU.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33400" y="1143000"/>
            <a:ext cx="76976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/>
              <a:t>No.</a:t>
            </a:r>
            <a:endParaRPr lang="en-US" sz="3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Faster LM rescoring of TM forests</a:t>
            </a:r>
            <a:endParaRPr lang="en-US" dirty="0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90600" y="1981200"/>
            <a:ext cx="6930381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TextBox 6"/>
          <p:cNvSpPr txBox="1"/>
          <p:nvPr/>
        </p:nvSpPr>
        <p:spPr>
          <a:xfrm>
            <a:off x="685800" y="1447800"/>
            <a:ext cx="799770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We don’t need the whole TM forest to get the best translation using the ngram LM: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Is it faster?</a:t>
            </a:r>
            <a:endParaRPr lang="en-US" dirty="0"/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66800" y="1905000"/>
            <a:ext cx="6898444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4"/>
          <p:cNvSpPr txBox="1"/>
          <p:nvPr/>
        </p:nvSpPr>
        <p:spPr>
          <a:xfrm>
            <a:off x="1143000" y="1371600"/>
            <a:ext cx="381745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Barely (if you want a good translation):</a:t>
            </a:r>
            <a:endParaRPr lang="en-US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Soft pruning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 smtClean="0"/>
              <a:t>We lose too much good stuff by using an inside-outside global beam that removes large portions of the LM-</a:t>
            </a:r>
            <a:r>
              <a:rPr lang="en-US" dirty="0" err="1" smtClean="0"/>
              <a:t>unscored</a:t>
            </a:r>
            <a:r>
              <a:rPr lang="en-US" dirty="0" smtClean="0"/>
              <a:t> forest</a:t>
            </a:r>
          </a:p>
          <a:p>
            <a:r>
              <a:rPr lang="en-US" dirty="0" smtClean="0"/>
              <a:t>Coarse-to-fine using lower order </a:t>
            </a:r>
            <a:r>
              <a:rPr lang="en-US" dirty="0" err="1" smtClean="0"/>
              <a:t>ngrams</a:t>
            </a:r>
            <a:r>
              <a:rPr lang="en-US" dirty="0" smtClean="0"/>
              <a:t> or fewer bits per word (parts of speech or other classes) may work (but not as well as </a:t>
            </a:r>
            <a:r>
              <a:rPr lang="en-US" dirty="0" err="1" smtClean="0"/>
              <a:t>Petrov</a:t>
            </a:r>
            <a:r>
              <a:rPr lang="en-US" dirty="0" smtClean="0"/>
              <a:t> claimed)</a:t>
            </a:r>
          </a:p>
          <a:p>
            <a:r>
              <a:rPr lang="en-US" dirty="0" smtClean="0"/>
              <a:t>Idea: explore nodes that have poor without-LM model scores but only a little while cube pruning LM rescoring, varying the number of descendants explored smoothly (soft pruning, rather than 0% or 100% only).</a:t>
            </a:r>
          </a:p>
          <a:p>
            <a:r>
              <a:rPr lang="en-US" dirty="0" smtClean="0"/>
              <a:t>Baseline: N[</a:t>
            </a:r>
            <a:r>
              <a:rPr lang="en-US" dirty="0" err="1" smtClean="0"/>
              <a:t>i</a:t>
            </a:r>
            <a:r>
              <a:rPr lang="en-US" dirty="0" smtClean="0"/>
              <a:t>] = 200 if v[</a:t>
            </a:r>
            <a:r>
              <a:rPr lang="en-US" dirty="0" err="1" smtClean="0"/>
              <a:t>i</a:t>
            </a:r>
            <a:r>
              <a:rPr lang="en-US" dirty="0" smtClean="0"/>
              <a:t>]&gt;threshold (per-word), 0 otherwise. </a:t>
            </a:r>
          </a:p>
          <a:p>
            <a:r>
              <a:rPr lang="en-US" dirty="0" smtClean="0"/>
              <a:t>Promise: N[</a:t>
            </a:r>
            <a:r>
              <a:rPr lang="en-US" dirty="0" err="1" smtClean="0"/>
              <a:t>i</a:t>
            </a:r>
            <a:r>
              <a:rPr lang="en-US" dirty="0" smtClean="0"/>
              <a:t>] ~ v[</a:t>
            </a:r>
            <a:r>
              <a:rPr lang="en-US" dirty="0" err="1" smtClean="0"/>
              <a:t>i</a:t>
            </a:r>
            <a:r>
              <a:rPr lang="en-US" dirty="0" smtClean="0"/>
              <a:t>]^</a:t>
            </a:r>
            <a:r>
              <a:rPr lang="el-GR" dirty="0" smtClean="0"/>
              <a:t>β</a:t>
            </a:r>
            <a:r>
              <a:rPr lang="en-US" dirty="0" smtClean="0"/>
              <a:t> (normalized so average N[</a:t>
            </a:r>
            <a:r>
              <a:rPr lang="en-US" dirty="0" err="1" smtClean="0"/>
              <a:t>i</a:t>
            </a:r>
            <a:r>
              <a:rPr lang="en-US" dirty="0" smtClean="0"/>
              <a:t>]=200 or whatever)</a:t>
            </a:r>
          </a:p>
          <a:p>
            <a:r>
              <a:rPr lang="en-US" dirty="0" smtClean="0"/>
              <a:t>(N[</a:t>
            </a:r>
            <a:r>
              <a:rPr lang="en-US" dirty="0" err="1" smtClean="0"/>
              <a:t>i</a:t>
            </a:r>
            <a:r>
              <a:rPr lang="en-US" dirty="0" smtClean="0"/>
              <a:t>] is the number of cube pruning LM descendants explored for item </a:t>
            </a:r>
            <a:r>
              <a:rPr lang="en-US" dirty="0" err="1" smtClean="0"/>
              <a:t>i</a:t>
            </a:r>
            <a:r>
              <a:rPr lang="en-US" dirty="0" smtClean="0"/>
              <a:t>)</a:t>
            </a:r>
          </a:p>
          <a:p>
            <a:r>
              <a:rPr lang="en-US" dirty="0" smtClean="0"/>
              <a:t>(v[</a:t>
            </a:r>
            <a:r>
              <a:rPr lang="en-US" dirty="0" err="1" smtClean="0"/>
              <a:t>i</a:t>
            </a:r>
            <a:r>
              <a:rPr lang="en-US" dirty="0" smtClean="0"/>
              <a:t>] is the </a:t>
            </a:r>
            <a:r>
              <a:rPr lang="en-US" dirty="0" err="1" smtClean="0"/>
              <a:t>viterbi</a:t>
            </a:r>
            <a:r>
              <a:rPr lang="en-US" dirty="0" smtClean="0"/>
              <a:t> probability for item </a:t>
            </a:r>
            <a:r>
              <a:rPr lang="en-US" dirty="0" err="1" smtClean="0"/>
              <a:t>i</a:t>
            </a:r>
            <a:r>
              <a:rPr lang="en-US" dirty="0" smtClean="0"/>
              <a:t>: e^(</a:t>
            </a:r>
            <a:r>
              <a:rPr lang="el-GR" dirty="0" smtClean="0"/>
              <a:t>λ•</a:t>
            </a:r>
            <a:r>
              <a:rPr lang="en-US" dirty="0" smtClean="0"/>
              <a:t>f) where f is the feature vector of the best derivation using </a:t>
            </a:r>
            <a:r>
              <a:rPr lang="en-US" dirty="0" err="1" smtClean="0"/>
              <a:t>i</a:t>
            </a:r>
            <a:r>
              <a:rPr lang="en-US" dirty="0" smtClean="0"/>
              <a:t>.)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Does it work?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838200"/>
          </a:xfrm>
        </p:spPr>
        <p:txBody>
          <a:bodyPr/>
          <a:lstStyle/>
          <a:p>
            <a:r>
              <a:rPr lang="en-US" dirty="0" smtClean="0"/>
              <a:t>No.</a:t>
            </a:r>
          </a:p>
          <a:p>
            <a:endParaRPr lang="en-US" dirty="0" smtClean="0"/>
          </a:p>
          <a:p>
            <a:endParaRPr lang="en-US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838200" y="2514600"/>
          <a:ext cx="7010400" cy="1656080"/>
        </p:xfrm>
        <a:graphic>
          <a:graphicData uri="http://schemas.openxmlformats.org/drawingml/2006/table">
            <a:tbl>
              <a:tblPr firstCol="1" bandRow="1">
                <a:tableStyleId>{5C22544A-7EE6-4342-B048-85BDC9FD1C3A}</a:tableStyleId>
              </a:tblPr>
              <a:tblGrid>
                <a:gridCol w="1402080"/>
                <a:gridCol w="1402080"/>
                <a:gridCol w="1402080"/>
                <a:gridCol w="1402080"/>
                <a:gridCol w="1402080"/>
              </a:tblGrid>
              <a:tr h="370840">
                <a:tc>
                  <a:txBody>
                    <a:bodyPr/>
                    <a:lstStyle/>
                    <a:p>
                      <a:r>
                        <a:rPr lang="el-GR" dirty="0" smtClean="0"/>
                        <a:t>β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 (baseline)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0.01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0.1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10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BLEU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FF0000"/>
                          </a:solidFill>
                        </a:rPr>
                        <a:t>20.21</a:t>
                      </a:r>
                      <a:endParaRPr lang="en-US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FF0000"/>
                          </a:solidFill>
                        </a:rPr>
                        <a:t>20.16</a:t>
                      </a:r>
                      <a:endParaRPr lang="en-US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FF0000"/>
                          </a:solidFill>
                        </a:rPr>
                        <a:t>20.11</a:t>
                      </a:r>
                      <a:endParaRPr lang="en-US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19.7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Ngram</a:t>
                      </a:r>
                      <a:r>
                        <a:rPr lang="en-US" baseline="0" dirty="0" smtClean="0"/>
                        <a:t> r</a:t>
                      </a:r>
                      <a:r>
                        <a:rPr lang="en-US" dirty="0" smtClean="0"/>
                        <a:t>escoring time (</a:t>
                      </a:r>
                      <a:r>
                        <a:rPr lang="en-US" dirty="0" err="1" smtClean="0"/>
                        <a:t>avg</a:t>
                      </a:r>
                      <a:r>
                        <a:rPr lang="en-US" dirty="0" smtClean="0"/>
                        <a:t>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1.8s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1.9s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2.0s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FF0000"/>
                          </a:solidFill>
                        </a:rPr>
                        <a:t>1.1s</a:t>
                      </a:r>
                      <a:endParaRPr lang="en-US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762000" y="4648200"/>
            <a:ext cx="6404702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(</a:t>
            </a:r>
            <a:r>
              <a:rPr lang="en-US" dirty="0" err="1" smtClean="0"/>
              <a:t>Hiero</a:t>
            </a:r>
            <a:r>
              <a:rPr lang="en-US" dirty="0" smtClean="0"/>
              <a:t> Urdu 3gram)</a:t>
            </a:r>
          </a:p>
          <a:p>
            <a:r>
              <a:rPr lang="en-US" dirty="0" smtClean="0"/>
              <a:t>Will it help with smaller baseline N[</a:t>
            </a:r>
            <a:r>
              <a:rPr lang="en-US" dirty="0" err="1" smtClean="0"/>
              <a:t>i</a:t>
            </a:r>
            <a:r>
              <a:rPr lang="en-US" dirty="0" smtClean="0"/>
              <a:t>] than 200?</a:t>
            </a:r>
          </a:p>
          <a:p>
            <a:r>
              <a:rPr lang="en-US" dirty="0" smtClean="0"/>
              <a:t>Will it help with syntactic categories with/without per-span limits?</a:t>
            </a:r>
            <a:endParaRPr lang="en-US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Thank you.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Appendix: FSA target string models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pPr>
              <a:buNone/>
            </a:pPr>
            <a:r>
              <a:rPr lang="en-US" sz="1800" dirty="0" err="1" smtClean="0">
                <a:latin typeface="Courier New" pitchFamily="49" charset="0"/>
                <a:cs typeface="Courier New" pitchFamily="49" charset="0"/>
              </a:rPr>
              <a:t>struct</a:t>
            </a: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</a:t>
            </a:r>
            <a:r>
              <a:rPr lang="en-US" sz="1800" dirty="0" err="1" smtClean="0">
                <a:latin typeface="Courier New" pitchFamily="49" charset="0"/>
                <a:cs typeface="Courier New" pitchFamily="49" charset="0"/>
              </a:rPr>
              <a:t>SameFirstLetter</a:t>
            </a: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: public </a:t>
            </a:r>
            <a:r>
              <a:rPr lang="en-US" sz="1800" dirty="0" err="1" smtClean="0">
                <a:latin typeface="Courier New" pitchFamily="49" charset="0"/>
                <a:cs typeface="Courier New" pitchFamily="49" charset="0"/>
              </a:rPr>
              <a:t>FsaFeatureFunctionBase</a:t>
            </a: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&lt;</a:t>
            </a:r>
            <a:r>
              <a:rPr lang="en-US" sz="1800" dirty="0" err="1" smtClean="0">
                <a:latin typeface="Courier New" pitchFamily="49" charset="0"/>
                <a:cs typeface="Courier New" pitchFamily="49" charset="0"/>
              </a:rPr>
              <a:t>SameFirstLetter</a:t>
            </a: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&gt; {</a:t>
            </a:r>
          </a:p>
          <a:p>
            <a:pPr>
              <a:buNone/>
            </a:pP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 </a:t>
            </a:r>
            <a:r>
              <a:rPr lang="en-US" sz="1800" dirty="0" err="1" smtClean="0">
                <a:latin typeface="Courier New" pitchFamily="49" charset="0"/>
                <a:cs typeface="Courier New" pitchFamily="49" charset="0"/>
              </a:rPr>
              <a:t>SameFirstLetter</a:t>
            </a: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(std::string const&amp; </a:t>
            </a:r>
            <a:r>
              <a:rPr lang="en-US" sz="1800" dirty="0" err="1" smtClean="0">
                <a:latin typeface="Courier New" pitchFamily="49" charset="0"/>
                <a:cs typeface="Courier New" pitchFamily="49" charset="0"/>
              </a:rPr>
              <a:t>param</a:t>
            </a: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) : </a:t>
            </a:r>
            <a:r>
              <a:rPr lang="en-US" sz="1800" dirty="0" err="1" smtClean="0">
                <a:latin typeface="Courier New" pitchFamily="49" charset="0"/>
                <a:cs typeface="Courier New" pitchFamily="49" charset="0"/>
              </a:rPr>
              <a:t>FsaFeatureFunctionBase</a:t>
            </a: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&lt;</a:t>
            </a:r>
            <a:r>
              <a:rPr lang="en-US" sz="1800" dirty="0" err="1" smtClean="0">
                <a:latin typeface="Courier New" pitchFamily="49" charset="0"/>
                <a:cs typeface="Courier New" pitchFamily="49" charset="0"/>
              </a:rPr>
              <a:t>SameFirstLetter</a:t>
            </a: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&gt;(</a:t>
            </a:r>
            <a:r>
              <a:rPr lang="en-US" sz="1800" dirty="0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1</a:t>
            </a: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,singleton_sentence</a:t>
            </a:r>
            <a:r>
              <a:rPr lang="en-US" sz="1800" dirty="0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("END"))</a:t>
            </a:r>
            <a:endParaRPr lang="en-US" sz="1800" dirty="0" smtClean="0">
              <a:solidFill>
                <a:srgbClr val="FF0000"/>
              </a:solidFill>
              <a:latin typeface="Courier New" pitchFamily="49" charset="0"/>
              <a:cs typeface="Courier New" pitchFamily="49" charset="0"/>
            </a:endParaRPr>
          </a:p>
          <a:p>
            <a:pPr>
              <a:buNone/>
            </a:pP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               </a:t>
            </a: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// </a:t>
            </a: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1 byte of state, scan final (single) symbol "END" to get final state cost</a:t>
            </a:r>
          </a:p>
          <a:p>
            <a:pPr>
              <a:buNone/>
            </a:pP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 {</a:t>
            </a:r>
          </a:p>
          <a:p>
            <a:pPr>
              <a:buNone/>
            </a:pP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   start[0]='a'; </a:t>
            </a:r>
            <a:r>
              <a:rPr lang="en-US" sz="1800" dirty="0" err="1" smtClean="0">
                <a:latin typeface="Courier New" pitchFamily="49" charset="0"/>
                <a:cs typeface="Courier New" pitchFamily="49" charset="0"/>
              </a:rPr>
              <a:t>h_start</a:t>
            </a: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[0]=0; Init</a:t>
            </a: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();</a:t>
            </a:r>
            <a:endParaRPr lang="en-US" sz="1800" dirty="0" smtClean="0">
              <a:latin typeface="Courier New" pitchFamily="49" charset="0"/>
              <a:cs typeface="Courier New" pitchFamily="49" charset="0"/>
            </a:endParaRPr>
          </a:p>
          <a:p>
            <a:pPr>
              <a:buNone/>
            </a:pP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 }</a:t>
            </a:r>
          </a:p>
          <a:p>
            <a:pPr>
              <a:buNone/>
            </a:pP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 </a:t>
            </a:r>
            <a:r>
              <a:rPr lang="en-US" sz="1800" dirty="0" err="1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int</a:t>
            </a:r>
            <a:r>
              <a:rPr lang="en-US" sz="1800" dirty="0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 </a:t>
            </a:r>
            <a:r>
              <a:rPr lang="en-US" sz="1800" dirty="0" err="1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markov_order</a:t>
            </a:r>
            <a:r>
              <a:rPr lang="en-US" sz="1800" dirty="0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() </a:t>
            </a: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const { return 1; }</a:t>
            </a:r>
          </a:p>
          <a:p>
            <a:pPr>
              <a:buNone/>
            </a:pP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 </a:t>
            </a:r>
            <a:r>
              <a:rPr lang="en-US" sz="1800" dirty="0" err="1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Featval</a:t>
            </a:r>
            <a:r>
              <a:rPr lang="en-US" sz="1800" dirty="0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 Scan1(</a:t>
            </a:r>
            <a:r>
              <a:rPr lang="en-US" sz="1800" dirty="0" err="1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WordID</a:t>
            </a:r>
            <a:r>
              <a:rPr lang="en-US" sz="1800" dirty="0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 w</a:t>
            </a:r>
            <a:r>
              <a:rPr lang="en-US" sz="1800" dirty="0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, void </a:t>
            </a:r>
            <a:r>
              <a:rPr lang="en-US" sz="1800" dirty="0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const* </a:t>
            </a:r>
            <a:r>
              <a:rPr lang="en-US" sz="1800" dirty="0" err="1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old_state</a:t>
            </a:r>
            <a:r>
              <a:rPr lang="en-US" sz="1800" dirty="0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, void </a:t>
            </a:r>
            <a:r>
              <a:rPr lang="en-US" sz="1800" dirty="0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*</a:t>
            </a:r>
            <a:r>
              <a:rPr lang="en-US" sz="1800" dirty="0" err="1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new_state</a:t>
            </a:r>
            <a:r>
              <a:rPr lang="en-US" sz="1800" dirty="0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) </a:t>
            </a: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const {</a:t>
            </a:r>
          </a:p>
          <a:p>
            <a:pPr>
              <a:buNone/>
            </a:pP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   char </a:t>
            </a:r>
            <a:r>
              <a:rPr lang="en-US" sz="1800" dirty="0" err="1" smtClean="0">
                <a:latin typeface="Courier New" pitchFamily="49" charset="0"/>
                <a:cs typeface="Courier New" pitchFamily="49" charset="0"/>
              </a:rPr>
              <a:t>cw</a:t>
            </a: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=TD::Convert(w)[0];</a:t>
            </a:r>
          </a:p>
          <a:p>
            <a:pPr>
              <a:buNone/>
            </a:pP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   char co=*(char const*)</a:t>
            </a:r>
            <a:r>
              <a:rPr lang="en-US" sz="1800" dirty="0" err="1" smtClean="0">
                <a:latin typeface="Courier New" pitchFamily="49" charset="0"/>
                <a:cs typeface="Courier New" pitchFamily="49" charset="0"/>
              </a:rPr>
              <a:t>old_state</a:t>
            </a: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;</a:t>
            </a:r>
          </a:p>
          <a:p>
            <a:pPr>
              <a:buNone/>
            </a:pP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   *(char *)</a:t>
            </a:r>
            <a:r>
              <a:rPr lang="en-US" sz="1800" dirty="0" err="1" smtClean="0">
                <a:latin typeface="Courier New" pitchFamily="49" charset="0"/>
                <a:cs typeface="Courier New" pitchFamily="49" charset="0"/>
              </a:rPr>
              <a:t>new_state</a:t>
            </a: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= </a:t>
            </a:r>
            <a:r>
              <a:rPr lang="en-US" sz="1800" dirty="0" err="1" smtClean="0">
                <a:latin typeface="Courier New" pitchFamily="49" charset="0"/>
                <a:cs typeface="Courier New" pitchFamily="49" charset="0"/>
              </a:rPr>
              <a:t>cw</a:t>
            </a: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;</a:t>
            </a:r>
          </a:p>
          <a:p>
            <a:pPr>
              <a:buNone/>
            </a:pP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   return </a:t>
            </a:r>
            <a:r>
              <a:rPr lang="en-US" sz="1800" dirty="0" err="1" smtClean="0">
                <a:latin typeface="Courier New" pitchFamily="49" charset="0"/>
                <a:cs typeface="Courier New" pitchFamily="49" charset="0"/>
              </a:rPr>
              <a:t>cw</a:t>
            </a: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==co?1:0;</a:t>
            </a:r>
          </a:p>
          <a:p>
            <a:pPr>
              <a:buNone/>
            </a:pP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 }</a:t>
            </a:r>
          </a:p>
          <a:p>
            <a:pPr>
              <a:buNone/>
            </a:pP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 void </a:t>
            </a:r>
            <a:r>
              <a:rPr lang="en-US" sz="1800" dirty="0" err="1" smtClean="0">
                <a:latin typeface="Courier New" pitchFamily="49" charset="0"/>
                <a:cs typeface="Courier New" pitchFamily="49" charset="0"/>
              </a:rPr>
              <a:t>print_state</a:t>
            </a: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(std::</a:t>
            </a:r>
            <a:r>
              <a:rPr lang="en-US" sz="1800" dirty="0" err="1" smtClean="0">
                <a:latin typeface="Courier New" pitchFamily="49" charset="0"/>
                <a:cs typeface="Courier New" pitchFamily="49" charset="0"/>
              </a:rPr>
              <a:t>ostream</a:t>
            </a: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&amp;o</a:t>
            </a: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, void </a:t>
            </a: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const* </a:t>
            </a:r>
            <a:r>
              <a:rPr lang="en-US" sz="1800" dirty="0" err="1" smtClean="0">
                <a:latin typeface="Courier New" pitchFamily="49" charset="0"/>
                <a:cs typeface="Courier New" pitchFamily="49" charset="0"/>
              </a:rPr>
              <a:t>st</a:t>
            </a: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) const {</a:t>
            </a:r>
          </a:p>
          <a:p>
            <a:pPr>
              <a:buNone/>
            </a:pP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   o&lt;&lt;*(char const*)</a:t>
            </a:r>
            <a:r>
              <a:rPr lang="en-US" sz="1800" dirty="0" err="1" smtClean="0">
                <a:latin typeface="Courier New" pitchFamily="49" charset="0"/>
                <a:cs typeface="Courier New" pitchFamily="49" charset="0"/>
              </a:rPr>
              <a:t>st</a:t>
            </a: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;</a:t>
            </a:r>
          </a:p>
          <a:p>
            <a:pPr>
              <a:buNone/>
            </a:pP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 }</a:t>
            </a:r>
          </a:p>
          <a:p>
            <a:pPr>
              <a:buNone/>
            </a:pP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 static std::string usage(</a:t>
            </a:r>
            <a:r>
              <a:rPr lang="en-US" sz="1800" dirty="0" err="1" smtClean="0">
                <a:latin typeface="Courier New" pitchFamily="49" charset="0"/>
                <a:cs typeface="Courier New" pitchFamily="49" charset="0"/>
              </a:rPr>
              <a:t>bool</a:t>
            </a: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</a:t>
            </a:r>
            <a:r>
              <a:rPr lang="en-US" sz="1800" dirty="0" err="1" smtClean="0">
                <a:latin typeface="Courier New" pitchFamily="49" charset="0"/>
                <a:cs typeface="Courier New" pitchFamily="49" charset="0"/>
              </a:rPr>
              <a:t>param,bool</a:t>
            </a: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verbose) {</a:t>
            </a:r>
          </a:p>
          <a:p>
            <a:pPr>
              <a:buNone/>
            </a:pP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   return </a:t>
            </a:r>
            <a:r>
              <a:rPr lang="en-US" sz="1800" dirty="0" err="1" smtClean="0">
                <a:latin typeface="Courier New" pitchFamily="49" charset="0"/>
                <a:cs typeface="Courier New" pitchFamily="49" charset="0"/>
              </a:rPr>
              <a:t>FeatureFunction</a:t>
            </a: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::</a:t>
            </a:r>
            <a:r>
              <a:rPr lang="en-US" sz="1800" dirty="0" err="1" smtClean="0">
                <a:latin typeface="Courier New" pitchFamily="49" charset="0"/>
                <a:cs typeface="Courier New" pitchFamily="49" charset="0"/>
              </a:rPr>
              <a:t>usage_helper</a:t>
            </a: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("</a:t>
            </a:r>
            <a:r>
              <a:rPr lang="en-US" sz="1800" dirty="0" err="1" smtClean="0">
                <a:latin typeface="Courier New" pitchFamily="49" charset="0"/>
                <a:cs typeface="Courier New" pitchFamily="49" charset="0"/>
              </a:rPr>
              <a:t>SameFirstLetter</a:t>
            </a: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",</a:t>
            </a:r>
          </a:p>
          <a:p>
            <a:pPr>
              <a:buNone/>
            </a:pP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                                 </a:t>
            </a: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"[</a:t>
            </a: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no </a:t>
            </a:r>
            <a:r>
              <a:rPr lang="en-US" sz="1800" dirty="0" err="1" smtClean="0">
                <a:latin typeface="Courier New" pitchFamily="49" charset="0"/>
                <a:cs typeface="Courier New" pitchFamily="49" charset="0"/>
              </a:rPr>
              <a:t>args</a:t>
            </a: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]",</a:t>
            </a:r>
          </a:p>
          <a:p>
            <a:pPr>
              <a:buNone/>
            </a:pP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                                </a:t>
            </a: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"</a:t>
            </a: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1 each time 2 consecutive words start with the same letter",</a:t>
            </a:r>
          </a:p>
          <a:p>
            <a:pPr>
              <a:buNone/>
            </a:pP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                                 </a:t>
            </a:r>
            <a:r>
              <a:rPr lang="en-US" sz="1800" dirty="0" err="1" smtClean="0">
                <a:latin typeface="Courier New" pitchFamily="49" charset="0"/>
                <a:cs typeface="Courier New" pitchFamily="49" charset="0"/>
              </a:rPr>
              <a:t>param,verbose</a:t>
            </a: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);</a:t>
            </a:r>
          </a:p>
          <a:p>
            <a:pPr>
              <a:buNone/>
            </a:pP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 }</a:t>
            </a:r>
          </a:p>
          <a:p>
            <a:pPr>
              <a:buNone/>
            </a:pP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};</a:t>
            </a:r>
          </a:p>
          <a:p>
            <a:pPr>
              <a:buNone/>
            </a:pPr>
            <a:r>
              <a:rPr lang="en-US" sz="1800" dirty="0" err="1" smtClean="0">
                <a:latin typeface="Courier New" pitchFamily="49" charset="0"/>
                <a:cs typeface="Courier New" pitchFamily="49" charset="0"/>
              </a:rPr>
              <a:t>global_ff_registry</a:t>
            </a: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-&gt;</a:t>
            </a: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Register(new </a:t>
            </a:r>
            <a:r>
              <a:rPr lang="en-US" sz="1800" dirty="0" err="1" smtClean="0">
                <a:latin typeface="Courier New" pitchFamily="49" charset="0"/>
                <a:cs typeface="Courier New" pitchFamily="49" charset="0"/>
              </a:rPr>
              <a:t>FFFactory</a:t>
            </a: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&lt;</a:t>
            </a:r>
            <a:r>
              <a:rPr lang="en-US" sz="1800" dirty="0" err="1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FeatureFunctionFromFsa</a:t>
            </a: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&lt;</a:t>
            </a:r>
            <a:r>
              <a:rPr lang="en-US" sz="1800" dirty="0" err="1" smtClean="0">
                <a:latin typeface="Courier New" pitchFamily="49" charset="0"/>
                <a:cs typeface="Courier New" pitchFamily="49" charset="0"/>
              </a:rPr>
              <a:t>SameFirstLetter</a:t>
            </a: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&gt; </a:t>
            </a: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&gt;);</a:t>
            </a:r>
          </a:p>
          <a:p>
            <a:pPr>
              <a:buNone/>
            </a:pP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// </a:t>
            </a:r>
            <a:r>
              <a:rPr lang="en-US" sz="1800" dirty="0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creates the usual bottom-up forest rescoring state with </a:t>
            </a:r>
            <a:r>
              <a:rPr lang="en-US" sz="1800" dirty="0" err="1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unscored</a:t>
            </a:r>
            <a:r>
              <a:rPr lang="en-US" sz="1800" dirty="0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 left words, right state from scored words.</a:t>
            </a:r>
            <a:endParaRPr lang="en-US" sz="1800" dirty="0">
              <a:solidFill>
                <a:srgbClr val="FF0000"/>
              </a:solidFill>
              <a:latin typeface="Courier New" pitchFamily="49" charset="0"/>
              <a:cs typeface="Courier New" pitchFamily="49" charset="0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(typed fixed length state, e.g. </a:t>
            </a:r>
            <a:r>
              <a:rPr lang="en-US" dirty="0" err="1" smtClean="0"/>
              <a:t>int</a:t>
            </a:r>
            <a:r>
              <a:rPr lang="en-US" dirty="0" smtClean="0"/>
              <a:t>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40000" lnSpcReduction="20000"/>
          </a:bodyPr>
          <a:lstStyle/>
          <a:p>
            <a:pPr>
              <a:buNone/>
            </a:pPr>
            <a:r>
              <a:rPr lang="en-US" dirty="0" err="1" smtClean="0">
                <a:latin typeface="Courier New" pitchFamily="49" charset="0"/>
                <a:cs typeface="Courier New" pitchFamily="49" charset="0"/>
              </a:rPr>
              <a:t>struct</a:t>
            </a:r>
            <a:r>
              <a:rPr lang="en-US" dirty="0" smtClean="0">
                <a:latin typeface="Courier New" pitchFamily="49" charset="0"/>
                <a:cs typeface="Courier New" pitchFamily="49" charset="0"/>
              </a:rPr>
              <a:t> </a:t>
            </a:r>
            <a:r>
              <a:rPr lang="en-US" dirty="0" err="1" smtClean="0">
                <a:latin typeface="Courier New" pitchFamily="49" charset="0"/>
                <a:cs typeface="Courier New" pitchFamily="49" charset="0"/>
              </a:rPr>
              <a:t>ShorterThanPrev</a:t>
            </a:r>
            <a:r>
              <a:rPr lang="en-US" dirty="0" smtClean="0">
                <a:latin typeface="Courier New" pitchFamily="49" charset="0"/>
                <a:cs typeface="Courier New" pitchFamily="49" charset="0"/>
              </a:rPr>
              <a:t> : </a:t>
            </a:r>
            <a:r>
              <a:rPr lang="en-US" dirty="0" err="1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FsaTypedBase</a:t>
            </a:r>
            <a:r>
              <a:rPr lang="en-US" dirty="0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&lt;</a:t>
            </a:r>
            <a:r>
              <a:rPr lang="en-US" dirty="0" err="1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int</a:t>
            </a:r>
            <a:r>
              <a:rPr lang="en-US" dirty="0" err="1" smtClean="0">
                <a:latin typeface="Courier New" pitchFamily="49" charset="0"/>
                <a:cs typeface="Courier New" pitchFamily="49" charset="0"/>
              </a:rPr>
              <a:t>,ShorterThanPrev</a:t>
            </a:r>
            <a:r>
              <a:rPr lang="en-US" dirty="0" smtClean="0">
                <a:latin typeface="Courier New" pitchFamily="49" charset="0"/>
                <a:cs typeface="Courier New" pitchFamily="49" charset="0"/>
              </a:rPr>
              <a:t>&gt; {</a:t>
            </a:r>
          </a:p>
          <a:p>
            <a:pPr>
              <a:buNone/>
            </a:pPr>
            <a:r>
              <a:rPr lang="en-US" dirty="0" smtClean="0">
                <a:latin typeface="Courier New" pitchFamily="49" charset="0"/>
                <a:cs typeface="Courier New" pitchFamily="49" charset="0"/>
              </a:rPr>
              <a:t>  </a:t>
            </a:r>
            <a:r>
              <a:rPr lang="en-US" dirty="0" err="1" smtClean="0">
                <a:latin typeface="Courier New" pitchFamily="49" charset="0"/>
                <a:cs typeface="Courier New" pitchFamily="49" charset="0"/>
              </a:rPr>
              <a:t>ShorterThanPrev</a:t>
            </a:r>
            <a:r>
              <a:rPr lang="en-US" dirty="0" smtClean="0">
                <a:latin typeface="Courier New" pitchFamily="49" charset="0"/>
                <a:cs typeface="Courier New" pitchFamily="49" charset="0"/>
              </a:rPr>
              <a:t>(std::string const&amp; </a:t>
            </a:r>
            <a:r>
              <a:rPr lang="en-US" dirty="0" err="1" smtClean="0">
                <a:latin typeface="Courier New" pitchFamily="49" charset="0"/>
                <a:cs typeface="Courier New" pitchFamily="49" charset="0"/>
              </a:rPr>
              <a:t>param</a:t>
            </a:r>
            <a:r>
              <a:rPr lang="en-US" dirty="0" smtClean="0">
                <a:latin typeface="Courier New" pitchFamily="49" charset="0"/>
                <a:cs typeface="Courier New" pitchFamily="49" charset="0"/>
              </a:rPr>
              <a:t>)</a:t>
            </a:r>
          </a:p>
          <a:p>
            <a:pPr>
              <a:buNone/>
            </a:pPr>
            <a:r>
              <a:rPr lang="en-US" dirty="0" smtClean="0">
                <a:latin typeface="Courier New" pitchFamily="49" charset="0"/>
                <a:cs typeface="Courier New" pitchFamily="49" charset="0"/>
              </a:rPr>
              <a:t>    : </a:t>
            </a:r>
            <a:r>
              <a:rPr lang="en-US" dirty="0" err="1" smtClean="0">
                <a:latin typeface="Courier New" pitchFamily="49" charset="0"/>
                <a:cs typeface="Courier New" pitchFamily="49" charset="0"/>
              </a:rPr>
              <a:t>FsaTypedBase</a:t>
            </a:r>
            <a:r>
              <a:rPr lang="en-US" dirty="0" smtClean="0">
                <a:latin typeface="Courier New" pitchFamily="49" charset="0"/>
                <a:cs typeface="Courier New" pitchFamily="49" charset="0"/>
              </a:rPr>
              <a:t>&lt;</a:t>
            </a:r>
            <a:r>
              <a:rPr lang="en-US" dirty="0" err="1" smtClean="0">
                <a:latin typeface="Courier New" pitchFamily="49" charset="0"/>
                <a:cs typeface="Courier New" pitchFamily="49" charset="0"/>
              </a:rPr>
              <a:t>int,ShorterThanPrev</a:t>
            </a:r>
            <a:r>
              <a:rPr lang="en-US" dirty="0" smtClean="0">
                <a:latin typeface="Courier New" pitchFamily="49" charset="0"/>
                <a:cs typeface="Courier New" pitchFamily="49" charset="0"/>
              </a:rPr>
              <a:t>&gt;(</a:t>
            </a:r>
            <a:r>
              <a:rPr lang="en-US" dirty="0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-1</a:t>
            </a:r>
            <a:r>
              <a:rPr lang="en-US" dirty="0" smtClean="0">
                <a:latin typeface="Courier New" pitchFamily="49" charset="0"/>
                <a:cs typeface="Courier New" pitchFamily="49" charset="0"/>
              </a:rPr>
              <a:t>,</a:t>
            </a:r>
            <a:r>
              <a:rPr lang="en-US" dirty="0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4</a:t>
            </a:r>
            <a:r>
              <a:rPr lang="en-US" dirty="0" smtClean="0">
                <a:latin typeface="Courier New" pitchFamily="49" charset="0"/>
                <a:cs typeface="Courier New" pitchFamily="49" charset="0"/>
              </a:rPr>
              <a:t>,singleton_sentence(TD::se)) // start, </a:t>
            </a:r>
            <a:r>
              <a:rPr lang="en-US" dirty="0" err="1" smtClean="0">
                <a:latin typeface="Courier New" pitchFamily="49" charset="0"/>
                <a:cs typeface="Courier New" pitchFamily="49" charset="0"/>
              </a:rPr>
              <a:t>h_start</a:t>
            </a:r>
            <a:r>
              <a:rPr lang="en-US" dirty="0" smtClean="0">
                <a:latin typeface="Courier New" pitchFamily="49" charset="0"/>
                <a:cs typeface="Courier New" pitchFamily="49" charset="0"/>
              </a:rPr>
              <a:t>, </a:t>
            </a:r>
            <a:r>
              <a:rPr lang="en-US" dirty="0" err="1" smtClean="0">
                <a:latin typeface="Courier New" pitchFamily="49" charset="0"/>
                <a:cs typeface="Courier New" pitchFamily="49" charset="0"/>
              </a:rPr>
              <a:t>end_phrase</a:t>
            </a:r>
            <a:endParaRPr lang="en-US" dirty="0" smtClean="0">
              <a:latin typeface="Courier New" pitchFamily="49" charset="0"/>
              <a:cs typeface="Courier New" pitchFamily="49" charset="0"/>
            </a:endParaRPr>
          </a:p>
          <a:p>
            <a:pPr>
              <a:buNone/>
            </a:pPr>
            <a:r>
              <a:rPr lang="en-US" dirty="0" smtClean="0">
                <a:latin typeface="Courier New" pitchFamily="49" charset="0"/>
                <a:cs typeface="Courier New" pitchFamily="49" charset="0"/>
              </a:rPr>
              <a:t>    // </a:t>
            </a:r>
            <a:r>
              <a:rPr lang="en-US" dirty="0" err="1" smtClean="0">
                <a:latin typeface="Courier New" pitchFamily="49" charset="0"/>
                <a:cs typeface="Courier New" pitchFamily="49" charset="0"/>
              </a:rPr>
              <a:t>h_start</a:t>
            </a:r>
            <a:r>
              <a:rPr lang="en-US" dirty="0" smtClean="0">
                <a:latin typeface="Courier New" pitchFamily="49" charset="0"/>
                <a:cs typeface="Courier New" pitchFamily="49" charset="0"/>
              </a:rPr>
              <a:t> estimate state: anything &lt;4 chars is usually shorter than previous</a:t>
            </a:r>
          </a:p>
          <a:p>
            <a:pPr>
              <a:buNone/>
            </a:pPr>
            <a:r>
              <a:rPr lang="en-US" dirty="0" smtClean="0">
                <a:latin typeface="Courier New" pitchFamily="49" charset="0"/>
                <a:cs typeface="Courier New" pitchFamily="49" charset="0"/>
              </a:rPr>
              <a:t>  { Init(); }</a:t>
            </a:r>
          </a:p>
          <a:p>
            <a:pPr>
              <a:buNone/>
            </a:pPr>
            <a:r>
              <a:rPr lang="en-US" dirty="0" smtClean="0">
                <a:latin typeface="Courier New" pitchFamily="49" charset="0"/>
                <a:cs typeface="Courier New" pitchFamily="49" charset="0"/>
              </a:rPr>
              <a:t>  static std::string usage(</a:t>
            </a:r>
            <a:r>
              <a:rPr lang="en-US" dirty="0" err="1" smtClean="0">
                <a:latin typeface="Courier New" pitchFamily="49" charset="0"/>
                <a:cs typeface="Courier New" pitchFamily="49" charset="0"/>
              </a:rPr>
              <a:t>bool</a:t>
            </a:r>
            <a:r>
              <a:rPr lang="en-US" dirty="0" smtClean="0">
                <a:latin typeface="Courier New" pitchFamily="49" charset="0"/>
                <a:cs typeface="Courier New" pitchFamily="49" charset="0"/>
              </a:rPr>
              <a:t> </a:t>
            </a:r>
            <a:r>
              <a:rPr lang="en-US" dirty="0" err="1" smtClean="0">
                <a:latin typeface="Courier New" pitchFamily="49" charset="0"/>
                <a:cs typeface="Courier New" pitchFamily="49" charset="0"/>
              </a:rPr>
              <a:t>param,bool</a:t>
            </a:r>
            <a:r>
              <a:rPr lang="en-US" dirty="0" smtClean="0">
                <a:latin typeface="Courier New" pitchFamily="49" charset="0"/>
                <a:cs typeface="Courier New" pitchFamily="49" charset="0"/>
              </a:rPr>
              <a:t> verbose) {</a:t>
            </a:r>
          </a:p>
          <a:p>
            <a:pPr>
              <a:buNone/>
            </a:pPr>
            <a:r>
              <a:rPr lang="en-US" dirty="0" smtClean="0">
                <a:latin typeface="Courier New" pitchFamily="49" charset="0"/>
                <a:cs typeface="Courier New" pitchFamily="49" charset="0"/>
              </a:rPr>
              <a:t>    return </a:t>
            </a:r>
            <a:r>
              <a:rPr lang="en-US" dirty="0" err="1" smtClean="0">
                <a:latin typeface="Courier New" pitchFamily="49" charset="0"/>
                <a:cs typeface="Courier New" pitchFamily="49" charset="0"/>
              </a:rPr>
              <a:t>FeatureFunction</a:t>
            </a:r>
            <a:r>
              <a:rPr lang="en-US" dirty="0" smtClean="0">
                <a:latin typeface="Courier New" pitchFamily="49" charset="0"/>
                <a:cs typeface="Courier New" pitchFamily="49" charset="0"/>
              </a:rPr>
              <a:t>::</a:t>
            </a:r>
            <a:r>
              <a:rPr lang="en-US" dirty="0" err="1" smtClean="0">
                <a:latin typeface="Courier New" pitchFamily="49" charset="0"/>
                <a:cs typeface="Courier New" pitchFamily="49" charset="0"/>
              </a:rPr>
              <a:t>usage_helper</a:t>
            </a:r>
            <a:r>
              <a:rPr lang="en-US" dirty="0" smtClean="0">
                <a:latin typeface="Courier New" pitchFamily="49" charset="0"/>
                <a:cs typeface="Courier New" pitchFamily="49" charset="0"/>
              </a:rPr>
              <a:t>(</a:t>
            </a:r>
          </a:p>
          <a:p>
            <a:pPr>
              <a:buNone/>
            </a:pPr>
            <a:r>
              <a:rPr lang="en-US" dirty="0" smtClean="0">
                <a:latin typeface="Courier New" pitchFamily="49" charset="0"/>
                <a:cs typeface="Courier New" pitchFamily="49" charset="0"/>
              </a:rPr>
              <a:t>      "</a:t>
            </a:r>
            <a:r>
              <a:rPr lang="en-US" dirty="0" err="1" smtClean="0">
                <a:latin typeface="Courier New" pitchFamily="49" charset="0"/>
                <a:cs typeface="Courier New" pitchFamily="49" charset="0"/>
              </a:rPr>
              <a:t>ShorterThanPrev</a:t>
            </a:r>
            <a:r>
              <a:rPr lang="en-US" dirty="0" smtClean="0">
                <a:latin typeface="Courier New" pitchFamily="49" charset="0"/>
                <a:cs typeface="Courier New" pitchFamily="49" charset="0"/>
              </a:rPr>
              <a:t>",</a:t>
            </a:r>
          </a:p>
          <a:p>
            <a:pPr>
              <a:buNone/>
            </a:pPr>
            <a:r>
              <a:rPr lang="en-US" dirty="0" smtClean="0">
                <a:latin typeface="Courier New" pitchFamily="49" charset="0"/>
                <a:cs typeface="Courier New" pitchFamily="49" charset="0"/>
              </a:rPr>
              <a:t>      "",</a:t>
            </a:r>
          </a:p>
          <a:p>
            <a:pPr>
              <a:buNone/>
            </a:pPr>
            <a:r>
              <a:rPr lang="en-US" dirty="0" smtClean="0">
                <a:latin typeface="Courier New" pitchFamily="49" charset="0"/>
                <a:cs typeface="Courier New" pitchFamily="49" charset="0"/>
              </a:rPr>
              <a:t>      "stupid example </a:t>
            </a:r>
            <a:r>
              <a:rPr lang="en-US" dirty="0" err="1" smtClean="0">
                <a:latin typeface="Courier New" pitchFamily="49" charset="0"/>
                <a:cs typeface="Courier New" pitchFamily="49" charset="0"/>
              </a:rPr>
              <a:t>stateful</a:t>
            </a:r>
            <a:r>
              <a:rPr lang="en-US" dirty="0" smtClean="0">
                <a:latin typeface="Courier New" pitchFamily="49" charset="0"/>
                <a:cs typeface="Courier New" pitchFamily="49" charset="0"/>
              </a:rPr>
              <a:t> (bigram) feature: 1 per target word that's shorter than the previous word (end of sentence considered '&lt;/s&gt;')",</a:t>
            </a:r>
          </a:p>
          <a:p>
            <a:pPr>
              <a:buNone/>
            </a:pPr>
            <a:r>
              <a:rPr lang="en-US" dirty="0" smtClean="0">
                <a:latin typeface="Courier New" pitchFamily="49" charset="0"/>
                <a:cs typeface="Courier New" pitchFamily="49" charset="0"/>
              </a:rPr>
              <a:t>      </a:t>
            </a:r>
            <a:r>
              <a:rPr lang="en-US" dirty="0" err="1" smtClean="0">
                <a:latin typeface="Courier New" pitchFamily="49" charset="0"/>
                <a:cs typeface="Courier New" pitchFamily="49" charset="0"/>
              </a:rPr>
              <a:t>param,verbose</a:t>
            </a:r>
            <a:r>
              <a:rPr lang="en-US" dirty="0" smtClean="0">
                <a:latin typeface="Courier New" pitchFamily="49" charset="0"/>
                <a:cs typeface="Courier New" pitchFamily="49" charset="0"/>
              </a:rPr>
              <a:t>);</a:t>
            </a:r>
          </a:p>
          <a:p>
            <a:pPr>
              <a:buNone/>
            </a:pPr>
            <a:r>
              <a:rPr lang="en-US" dirty="0" smtClean="0">
                <a:latin typeface="Courier New" pitchFamily="49" charset="0"/>
                <a:cs typeface="Courier New" pitchFamily="49" charset="0"/>
              </a:rPr>
              <a:t>  }</a:t>
            </a:r>
          </a:p>
          <a:p>
            <a:pPr>
              <a:buNone/>
            </a:pPr>
            <a:r>
              <a:rPr lang="en-US" dirty="0" smtClean="0">
                <a:latin typeface="Courier New" pitchFamily="49" charset="0"/>
                <a:cs typeface="Courier New" pitchFamily="49" charset="0"/>
              </a:rPr>
              <a:t>  static inline </a:t>
            </a:r>
            <a:r>
              <a:rPr lang="en-US" dirty="0" err="1" smtClean="0">
                <a:latin typeface="Courier New" pitchFamily="49" charset="0"/>
                <a:cs typeface="Courier New" pitchFamily="49" charset="0"/>
              </a:rPr>
              <a:t>int</a:t>
            </a:r>
            <a:r>
              <a:rPr lang="en-US" dirty="0" smtClean="0">
                <a:latin typeface="Courier New" pitchFamily="49" charset="0"/>
                <a:cs typeface="Courier New" pitchFamily="49" charset="0"/>
              </a:rPr>
              <a:t> </a:t>
            </a:r>
            <a:r>
              <a:rPr lang="en-US" dirty="0" err="1" smtClean="0">
                <a:latin typeface="Courier New" pitchFamily="49" charset="0"/>
                <a:cs typeface="Courier New" pitchFamily="49" charset="0"/>
              </a:rPr>
              <a:t>wordlen</a:t>
            </a:r>
            <a:r>
              <a:rPr lang="en-US" dirty="0" smtClean="0">
                <a:latin typeface="Courier New" pitchFamily="49" charset="0"/>
                <a:cs typeface="Courier New" pitchFamily="49" charset="0"/>
              </a:rPr>
              <a:t>(</a:t>
            </a:r>
            <a:r>
              <a:rPr lang="en-US" dirty="0" err="1" smtClean="0">
                <a:latin typeface="Courier New" pitchFamily="49" charset="0"/>
                <a:cs typeface="Courier New" pitchFamily="49" charset="0"/>
              </a:rPr>
              <a:t>WordID</a:t>
            </a:r>
            <a:r>
              <a:rPr lang="en-US" dirty="0" smtClean="0">
                <a:latin typeface="Courier New" pitchFamily="49" charset="0"/>
                <a:cs typeface="Courier New" pitchFamily="49" charset="0"/>
              </a:rPr>
              <a:t> w) {</a:t>
            </a:r>
          </a:p>
          <a:p>
            <a:pPr>
              <a:buNone/>
            </a:pPr>
            <a:r>
              <a:rPr lang="en-US" dirty="0" smtClean="0">
                <a:latin typeface="Courier New" pitchFamily="49" charset="0"/>
                <a:cs typeface="Courier New" pitchFamily="49" charset="0"/>
              </a:rPr>
              <a:t>    return std::</a:t>
            </a:r>
            <a:r>
              <a:rPr lang="en-US" dirty="0" err="1" smtClean="0">
                <a:latin typeface="Courier New" pitchFamily="49" charset="0"/>
                <a:cs typeface="Courier New" pitchFamily="49" charset="0"/>
              </a:rPr>
              <a:t>strlen</a:t>
            </a:r>
            <a:r>
              <a:rPr lang="en-US" dirty="0" smtClean="0">
                <a:latin typeface="Courier New" pitchFamily="49" charset="0"/>
                <a:cs typeface="Courier New" pitchFamily="49" charset="0"/>
              </a:rPr>
              <a:t>(TD::Convert(w));</a:t>
            </a:r>
          </a:p>
          <a:p>
            <a:pPr>
              <a:buNone/>
            </a:pPr>
            <a:r>
              <a:rPr lang="en-US" dirty="0" smtClean="0">
                <a:latin typeface="Courier New" pitchFamily="49" charset="0"/>
                <a:cs typeface="Courier New" pitchFamily="49" charset="0"/>
              </a:rPr>
              <a:t>  }</a:t>
            </a:r>
          </a:p>
          <a:p>
            <a:pPr>
              <a:buNone/>
            </a:pPr>
            <a:r>
              <a:rPr lang="en-US" dirty="0" smtClean="0">
                <a:latin typeface="Courier New" pitchFamily="49" charset="0"/>
                <a:cs typeface="Courier New" pitchFamily="49" charset="0"/>
              </a:rPr>
              <a:t>  </a:t>
            </a:r>
            <a:r>
              <a:rPr lang="en-US" dirty="0" err="1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Featval</a:t>
            </a:r>
            <a:r>
              <a:rPr lang="en-US" dirty="0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 ScanT1(</a:t>
            </a:r>
            <a:r>
              <a:rPr lang="en-US" dirty="0" err="1" smtClean="0">
                <a:latin typeface="Courier New" pitchFamily="49" charset="0"/>
                <a:cs typeface="Courier New" pitchFamily="49" charset="0"/>
              </a:rPr>
              <a:t>SentenceMetadata</a:t>
            </a:r>
            <a:r>
              <a:rPr lang="en-US" dirty="0" smtClean="0">
                <a:latin typeface="Courier New" pitchFamily="49" charset="0"/>
                <a:cs typeface="Courier New" pitchFamily="49" charset="0"/>
              </a:rPr>
              <a:t> const&amp; /* </a:t>
            </a:r>
            <a:r>
              <a:rPr lang="en-US" dirty="0" err="1" smtClean="0">
                <a:latin typeface="Courier New" pitchFamily="49" charset="0"/>
                <a:cs typeface="Courier New" pitchFamily="49" charset="0"/>
              </a:rPr>
              <a:t>smeta</a:t>
            </a:r>
            <a:r>
              <a:rPr lang="en-US" dirty="0" smtClean="0">
                <a:latin typeface="Courier New" pitchFamily="49" charset="0"/>
                <a:cs typeface="Courier New" pitchFamily="49" charset="0"/>
              </a:rPr>
              <a:t> */,const </a:t>
            </a:r>
            <a:r>
              <a:rPr lang="en-US" dirty="0" err="1" smtClean="0">
                <a:latin typeface="Courier New" pitchFamily="49" charset="0"/>
                <a:cs typeface="Courier New" pitchFamily="49" charset="0"/>
              </a:rPr>
              <a:t>Hypergraph</a:t>
            </a:r>
            <a:r>
              <a:rPr lang="en-US" dirty="0" smtClean="0">
                <a:latin typeface="Courier New" pitchFamily="49" charset="0"/>
                <a:cs typeface="Courier New" pitchFamily="49" charset="0"/>
              </a:rPr>
              <a:t>::Edge&amp; /* edge */,</a:t>
            </a:r>
            <a:r>
              <a:rPr lang="en-US" dirty="0" err="1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WordID</a:t>
            </a:r>
            <a:r>
              <a:rPr lang="en-US" dirty="0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 </a:t>
            </a:r>
            <a:r>
              <a:rPr lang="en-US" dirty="0" err="1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w,int</a:t>
            </a:r>
            <a:r>
              <a:rPr lang="en-US" dirty="0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 </a:t>
            </a:r>
            <a:r>
              <a:rPr lang="en-US" dirty="0" err="1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prevlen,int</a:t>
            </a:r>
            <a:r>
              <a:rPr lang="en-US" dirty="0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 &amp;</a:t>
            </a:r>
            <a:r>
              <a:rPr lang="en-US" dirty="0" err="1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len</a:t>
            </a:r>
            <a:r>
              <a:rPr lang="en-US" dirty="0" smtClean="0">
                <a:latin typeface="Courier New" pitchFamily="49" charset="0"/>
                <a:cs typeface="Courier New" pitchFamily="49" charset="0"/>
              </a:rPr>
              <a:t>) const {</a:t>
            </a:r>
          </a:p>
          <a:p>
            <a:pPr>
              <a:buNone/>
            </a:pPr>
            <a:r>
              <a:rPr lang="en-US" dirty="0" smtClean="0">
                <a:latin typeface="Courier New" pitchFamily="49" charset="0"/>
                <a:cs typeface="Courier New" pitchFamily="49" charset="0"/>
              </a:rPr>
              <a:t>    </a:t>
            </a:r>
            <a:r>
              <a:rPr lang="en-US" dirty="0" err="1" smtClean="0">
                <a:latin typeface="Courier New" pitchFamily="49" charset="0"/>
                <a:cs typeface="Courier New" pitchFamily="49" charset="0"/>
              </a:rPr>
              <a:t>len</a:t>
            </a:r>
            <a:r>
              <a:rPr lang="en-US" dirty="0" smtClean="0">
                <a:latin typeface="Courier New" pitchFamily="49" charset="0"/>
                <a:cs typeface="Courier New" pitchFamily="49" charset="0"/>
              </a:rPr>
              <a:t>=</a:t>
            </a:r>
            <a:r>
              <a:rPr lang="en-US" dirty="0" err="1" smtClean="0">
                <a:latin typeface="Courier New" pitchFamily="49" charset="0"/>
                <a:cs typeface="Courier New" pitchFamily="49" charset="0"/>
              </a:rPr>
              <a:t>wordlen</a:t>
            </a:r>
            <a:r>
              <a:rPr lang="en-US" dirty="0" smtClean="0">
                <a:latin typeface="Courier New" pitchFamily="49" charset="0"/>
                <a:cs typeface="Courier New" pitchFamily="49" charset="0"/>
              </a:rPr>
              <a:t>(w);</a:t>
            </a:r>
          </a:p>
          <a:p>
            <a:pPr>
              <a:buNone/>
            </a:pPr>
            <a:r>
              <a:rPr lang="en-US" dirty="0" smtClean="0">
                <a:latin typeface="Courier New" pitchFamily="49" charset="0"/>
                <a:cs typeface="Courier New" pitchFamily="49" charset="0"/>
              </a:rPr>
              <a:t>    return (</a:t>
            </a:r>
            <a:r>
              <a:rPr lang="en-US" dirty="0" err="1" smtClean="0">
                <a:latin typeface="Courier New" pitchFamily="49" charset="0"/>
                <a:cs typeface="Courier New" pitchFamily="49" charset="0"/>
              </a:rPr>
              <a:t>len</a:t>
            </a:r>
            <a:r>
              <a:rPr lang="en-US" dirty="0" smtClean="0">
                <a:latin typeface="Courier New" pitchFamily="49" charset="0"/>
                <a:cs typeface="Courier New" pitchFamily="49" charset="0"/>
              </a:rPr>
              <a:t>&lt;</a:t>
            </a:r>
            <a:r>
              <a:rPr lang="en-US" dirty="0" err="1" smtClean="0">
                <a:latin typeface="Courier New" pitchFamily="49" charset="0"/>
                <a:cs typeface="Courier New" pitchFamily="49" charset="0"/>
              </a:rPr>
              <a:t>prevlen</a:t>
            </a:r>
            <a:r>
              <a:rPr lang="en-US" dirty="0" smtClean="0">
                <a:latin typeface="Courier New" pitchFamily="49" charset="0"/>
                <a:cs typeface="Courier New" pitchFamily="49" charset="0"/>
              </a:rPr>
              <a:t>) ? 1 : 0;</a:t>
            </a:r>
          </a:p>
          <a:p>
            <a:pPr>
              <a:buNone/>
            </a:pPr>
            <a:r>
              <a:rPr lang="en-US" dirty="0" smtClean="0">
                <a:latin typeface="Courier New" pitchFamily="49" charset="0"/>
                <a:cs typeface="Courier New" pitchFamily="49" charset="0"/>
              </a:rPr>
              <a:t>  }</a:t>
            </a:r>
          </a:p>
          <a:p>
            <a:pPr>
              <a:buNone/>
            </a:pPr>
            <a:r>
              <a:rPr lang="en-US" dirty="0" smtClean="0">
                <a:latin typeface="Courier New" pitchFamily="49" charset="0"/>
                <a:cs typeface="Courier New" pitchFamily="49" charset="0"/>
              </a:rPr>
              <a:t>};</a:t>
            </a:r>
          </a:p>
          <a:p>
            <a:pPr>
              <a:buNone/>
            </a:pPr>
            <a:endParaRPr lang="en-US" dirty="0">
              <a:latin typeface="Courier New" pitchFamily="49" charset="0"/>
              <a:cs typeface="Courier New" pitchFamily="49" charset="0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Ngram language model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25000" lnSpcReduction="20000"/>
          </a:bodyPr>
          <a:lstStyle/>
          <a:p>
            <a:pPr>
              <a:buNone/>
            </a:pPr>
            <a:r>
              <a:rPr lang="en-US" sz="4400" dirty="0" smtClean="0">
                <a:latin typeface="Courier New" pitchFamily="49" charset="0"/>
                <a:cs typeface="Courier New" pitchFamily="49" charset="0"/>
              </a:rPr>
              <a:t>template &lt;class </a:t>
            </a:r>
            <a:r>
              <a:rPr lang="en-US" sz="4400" dirty="0" err="1" smtClean="0">
                <a:latin typeface="Courier New" pitchFamily="49" charset="0"/>
                <a:cs typeface="Courier New" pitchFamily="49" charset="0"/>
              </a:rPr>
              <a:t>Accum</a:t>
            </a:r>
            <a:r>
              <a:rPr lang="en-US" sz="4400" dirty="0" smtClean="0">
                <a:latin typeface="Courier New" pitchFamily="49" charset="0"/>
                <a:cs typeface="Courier New" pitchFamily="49" charset="0"/>
              </a:rPr>
              <a:t>&gt;</a:t>
            </a:r>
          </a:p>
          <a:p>
            <a:pPr>
              <a:buNone/>
            </a:pPr>
            <a:r>
              <a:rPr lang="en-US" sz="4400" dirty="0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void </a:t>
            </a:r>
            <a:r>
              <a:rPr lang="en-US" sz="4400" dirty="0" err="1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ScanAccum</a:t>
            </a:r>
            <a:r>
              <a:rPr lang="en-US" sz="4400" dirty="0" smtClean="0">
                <a:latin typeface="Courier New" pitchFamily="49" charset="0"/>
                <a:cs typeface="Courier New" pitchFamily="49" charset="0"/>
              </a:rPr>
              <a:t>(</a:t>
            </a:r>
            <a:r>
              <a:rPr lang="en-US" sz="4400" dirty="0" err="1" smtClean="0">
                <a:latin typeface="Courier New" pitchFamily="49" charset="0"/>
                <a:cs typeface="Courier New" pitchFamily="49" charset="0"/>
              </a:rPr>
              <a:t>SentenceMetadata</a:t>
            </a:r>
            <a:r>
              <a:rPr lang="en-US" sz="4400" dirty="0" smtClean="0">
                <a:latin typeface="Courier New" pitchFamily="49" charset="0"/>
                <a:cs typeface="Courier New" pitchFamily="49" charset="0"/>
              </a:rPr>
              <a:t> const&amp; /* </a:t>
            </a:r>
            <a:r>
              <a:rPr lang="en-US" sz="4400" dirty="0" err="1" smtClean="0">
                <a:latin typeface="Courier New" pitchFamily="49" charset="0"/>
                <a:cs typeface="Courier New" pitchFamily="49" charset="0"/>
              </a:rPr>
              <a:t>smeta</a:t>
            </a:r>
            <a:r>
              <a:rPr lang="en-US" sz="4400" dirty="0" smtClean="0">
                <a:latin typeface="Courier New" pitchFamily="49" charset="0"/>
                <a:cs typeface="Courier New" pitchFamily="49" charset="0"/>
              </a:rPr>
              <a:t> */,</a:t>
            </a:r>
            <a:r>
              <a:rPr lang="en-US" sz="4400" dirty="0" err="1" smtClean="0">
                <a:latin typeface="Courier New" pitchFamily="49" charset="0"/>
                <a:cs typeface="Courier New" pitchFamily="49" charset="0"/>
              </a:rPr>
              <a:t>Hypergraph</a:t>
            </a:r>
            <a:r>
              <a:rPr lang="en-US" sz="4400" dirty="0" smtClean="0">
                <a:latin typeface="Courier New" pitchFamily="49" charset="0"/>
                <a:cs typeface="Courier New" pitchFamily="49" charset="0"/>
              </a:rPr>
              <a:t>::Edge const&amp; </a:t>
            </a:r>
            <a:r>
              <a:rPr lang="en-US" sz="4400" dirty="0" smtClean="0">
                <a:latin typeface="Courier New" pitchFamily="49" charset="0"/>
                <a:cs typeface="Courier New" pitchFamily="49" charset="0"/>
              </a:rPr>
              <a:t>e</a:t>
            </a:r>
          </a:p>
          <a:p>
            <a:pPr>
              <a:buNone/>
            </a:pPr>
            <a:r>
              <a:rPr lang="en-US" sz="4400" dirty="0" smtClean="0">
                <a:latin typeface="Courier New" pitchFamily="49" charset="0"/>
                <a:cs typeface="Courier New" pitchFamily="49" charset="0"/>
              </a:rPr>
              <a:t> </a:t>
            </a:r>
            <a:r>
              <a:rPr lang="en-US" sz="4400" dirty="0" smtClean="0">
                <a:latin typeface="Courier New" pitchFamily="49" charset="0"/>
                <a:cs typeface="Courier New" pitchFamily="49" charset="0"/>
              </a:rPr>
              <a:t>  ,</a:t>
            </a:r>
            <a:r>
              <a:rPr lang="en-US" sz="4400" dirty="0" err="1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WordID</a:t>
            </a:r>
            <a:r>
              <a:rPr lang="en-US" sz="4400" dirty="0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 </a:t>
            </a:r>
            <a:r>
              <a:rPr lang="en-US" sz="4400" dirty="0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w</a:t>
            </a:r>
            <a:r>
              <a:rPr lang="en-US" sz="4400" dirty="0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, void </a:t>
            </a:r>
            <a:r>
              <a:rPr lang="en-US" sz="4400" dirty="0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const* </a:t>
            </a:r>
            <a:r>
              <a:rPr lang="en-US" sz="4400" dirty="0" err="1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old_st</a:t>
            </a:r>
            <a:r>
              <a:rPr lang="en-US" sz="4400" dirty="0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, void </a:t>
            </a:r>
            <a:r>
              <a:rPr lang="en-US" sz="4400" dirty="0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*</a:t>
            </a:r>
            <a:r>
              <a:rPr lang="en-US" sz="4400" dirty="0" err="1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new_st</a:t>
            </a:r>
            <a:r>
              <a:rPr lang="en-US" sz="4400" dirty="0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, </a:t>
            </a:r>
            <a:r>
              <a:rPr lang="en-US" sz="4400" dirty="0" err="1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Accum</a:t>
            </a:r>
            <a:r>
              <a:rPr lang="en-US" sz="4400" dirty="0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 </a:t>
            </a:r>
            <a:r>
              <a:rPr lang="en-US" sz="4400" dirty="0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*a</a:t>
            </a:r>
            <a:r>
              <a:rPr lang="en-US" sz="4400" dirty="0" smtClean="0">
                <a:latin typeface="Courier New" pitchFamily="49" charset="0"/>
                <a:cs typeface="Courier New" pitchFamily="49" charset="0"/>
              </a:rPr>
              <a:t>) const </a:t>
            </a:r>
            <a:endParaRPr lang="en-US" sz="4400" dirty="0" smtClean="0">
              <a:latin typeface="Courier New" pitchFamily="49" charset="0"/>
              <a:cs typeface="Courier New" pitchFamily="49" charset="0"/>
            </a:endParaRPr>
          </a:p>
          <a:p>
            <a:pPr>
              <a:buNone/>
            </a:pPr>
            <a:r>
              <a:rPr lang="en-US" sz="4400" dirty="0" smtClean="0">
                <a:latin typeface="Courier New" pitchFamily="49" charset="0"/>
                <a:cs typeface="Courier New" pitchFamily="49" charset="0"/>
              </a:rPr>
              <a:t>{</a:t>
            </a:r>
            <a:endParaRPr lang="en-US" sz="4400" dirty="0" smtClean="0">
              <a:latin typeface="Courier New" pitchFamily="49" charset="0"/>
              <a:cs typeface="Courier New" pitchFamily="49" charset="0"/>
            </a:endParaRPr>
          </a:p>
          <a:p>
            <a:pPr>
              <a:buNone/>
            </a:pPr>
            <a:r>
              <a:rPr lang="en-US" sz="4400" dirty="0" smtClean="0">
                <a:latin typeface="Courier New" pitchFamily="49" charset="0"/>
                <a:cs typeface="Courier New" pitchFamily="49" charset="0"/>
              </a:rPr>
              <a:t>	if (!</a:t>
            </a:r>
            <a:r>
              <a:rPr lang="en-US" sz="4400" dirty="0" err="1" smtClean="0">
                <a:latin typeface="Courier New" pitchFamily="49" charset="0"/>
                <a:cs typeface="Courier New" pitchFamily="49" charset="0"/>
              </a:rPr>
              <a:t>ctxlen</a:t>
            </a:r>
            <a:r>
              <a:rPr lang="en-US" sz="4400" dirty="0" smtClean="0">
                <a:latin typeface="Courier New" pitchFamily="49" charset="0"/>
                <a:cs typeface="Courier New" pitchFamily="49" charset="0"/>
              </a:rPr>
              <a:t>_) {</a:t>
            </a:r>
          </a:p>
          <a:p>
            <a:pPr>
              <a:buNone/>
            </a:pPr>
            <a:r>
              <a:rPr lang="en-US" sz="4400" dirty="0" smtClean="0">
                <a:latin typeface="Courier New" pitchFamily="49" charset="0"/>
                <a:cs typeface="Courier New" pitchFamily="49" charset="0"/>
              </a:rPr>
              <a:t>      </a:t>
            </a:r>
            <a:r>
              <a:rPr lang="en-US" sz="4400" dirty="0" smtClean="0">
                <a:latin typeface="Courier New" pitchFamily="49" charset="0"/>
                <a:cs typeface="Courier New" pitchFamily="49" charset="0"/>
              </a:rPr>
              <a:t>Add(floored(</a:t>
            </a:r>
            <a:r>
              <a:rPr lang="en-US" sz="4400" dirty="0" err="1" smtClean="0">
                <a:latin typeface="Courier New" pitchFamily="49" charset="0"/>
                <a:cs typeface="Courier New" pitchFamily="49" charset="0"/>
              </a:rPr>
              <a:t>pimpl</a:t>
            </a:r>
            <a:r>
              <a:rPr lang="en-US" sz="4400" dirty="0" smtClean="0">
                <a:latin typeface="Courier New" pitchFamily="49" charset="0"/>
                <a:cs typeface="Courier New" pitchFamily="49" charset="0"/>
              </a:rPr>
              <a:t>_-&gt;</a:t>
            </a:r>
            <a:r>
              <a:rPr lang="en-US" sz="4400" dirty="0" err="1" smtClean="0">
                <a:latin typeface="Courier New" pitchFamily="49" charset="0"/>
                <a:cs typeface="Courier New" pitchFamily="49" charset="0"/>
              </a:rPr>
              <a:t>WordProb</a:t>
            </a:r>
            <a:r>
              <a:rPr lang="en-US" sz="4400" dirty="0" smtClean="0">
                <a:latin typeface="Courier New" pitchFamily="49" charset="0"/>
                <a:cs typeface="Courier New" pitchFamily="49" charset="0"/>
              </a:rPr>
              <a:t>(</a:t>
            </a:r>
            <a:r>
              <a:rPr lang="en-US" sz="4400" dirty="0" err="1" smtClean="0">
                <a:latin typeface="Courier New" pitchFamily="49" charset="0"/>
                <a:cs typeface="Courier New" pitchFamily="49" charset="0"/>
              </a:rPr>
              <a:t>w,&amp;empty_context</a:t>
            </a:r>
            <a:r>
              <a:rPr lang="en-US" sz="4400" dirty="0" smtClean="0">
                <a:latin typeface="Courier New" pitchFamily="49" charset="0"/>
                <a:cs typeface="Courier New" pitchFamily="49" charset="0"/>
              </a:rPr>
              <a:t>)),a);</a:t>
            </a:r>
          </a:p>
          <a:p>
            <a:pPr>
              <a:buNone/>
            </a:pPr>
            <a:r>
              <a:rPr lang="en-US" sz="4400" dirty="0" smtClean="0">
                <a:latin typeface="Courier New" pitchFamily="49" charset="0"/>
                <a:cs typeface="Courier New" pitchFamily="49" charset="0"/>
              </a:rPr>
              <a:t>    } else {</a:t>
            </a:r>
          </a:p>
          <a:p>
            <a:pPr>
              <a:buNone/>
            </a:pPr>
            <a:r>
              <a:rPr lang="en-US" sz="4400" dirty="0" smtClean="0">
                <a:latin typeface="Courier New" pitchFamily="49" charset="0"/>
                <a:cs typeface="Courier New" pitchFamily="49" charset="0"/>
              </a:rPr>
              <a:t>      </a:t>
            </a:r>
            <a:r>
              <a:rPr lang="en-US" sz="4400" dirty="0" err="1" smtClean="0">
                <a:latin typeface="Courier New" pitchFamily="49" charset="0"/>
                <a:cs typeface="Courier New" pitchFamily="49" charset="0"/>
              </a:rPr>
              <a:t>WordID</a:t>
            </a:r>
            <a:r>
              <a:rPr lang="en-US" sz="4400" dirty="0" smtClean="0">
                <a:latin typeface="Courier New" pitchFamily="49" charset="0"/>
                <a:cs typeface="Courier New" pitchFamily="49" charset="0"/>
              </a:rPr>
              <a:t> </a:t>
            </a:r>
            <a:r>
              <a:rPr lang="en-US" sz="4400" dirty="0" err="1" smtClean="0">
                <a:latin typeface="Courier New" pitchFamily="49" charset="0"/>
                <a:cs typeface="Courier New" pitchFamily="49" charset="0"/>
              </a:rPr>
              <a:t>ctx</a:t>
            </a:r>
            <a:r>
              <a:rPr lang="en-US" sz="4400" dirty="0" smtClean="0">
                <a:latin typeface="Courier New" pitchFamily="49" charset="0"/>
                <a:cs typeface="Courier New" pitchFamily="49" charset="0"/>
              </a:rPr>
              <a:t>[</a:t>
            </a:r>
            <a:r>
              <a:rPr lang="en-US" sz="4400" dirty="0" err="1" smtClean="0">
                <a:latin typeface="Courier New" pitchFamily="49" charset="0"/>
                <a:cs typeface="Courier New" pitchFamily="49" charset="0"/>
              </a:rPr>
              <a:t>ngram_order</a:t>
            </a:r>
            <a:r>
              <a:rPr lang="en-US" sz="4400" dirty="0" smtClean="0">
                <a:latin typeface="Courier New" pitchFamily="49" charset="0"/>
                <a:cs typeface="Courier New" pitchFamily="49" charset="0"/>
              </a:rPr>
              <a:t>_];</a:t>
            </a:r>
          </a:p>
          <a:p>
            <a:pPr>
              <a:buNone/>
            </a:pPr>
            <a:r>
              <a:rPr lang="en-US" sz="4400" dirty="0" smtClean="0">
                <a:latin typeface="Courier New" pitchFamily="49" charset="0"/>
                <a:cs typeface="Courier New" pitchFamily="49" charset="0"/>
              </a:rPr>
              <a:t>      </a:t>
            </a:r>
            <a:r>
              <a:rPr lang="en-US" sz="4400" dirty="0" err="1" smtClean="0">
                <a:latin typeface="Courier New" pitchFamily="49" charset="0"/>
                <a:cs typeface="Courier New" pitchFamily="49" charset="0"/>
              </a:rPr>
              <a:t>state_copy</a:t>
            </a:r>
            <a:r>
              <a:rPr lang="en-US" sz="4400" dirty="0" smtClean="0">
                <a:latin typeface="Courier New" pitchFamily="49" charset="0"/>
                <a:cs typeface="Courier New" pitchFamily="49" charset="0"/>
              </a:rPr>
              <a:t>(</a:t>
            </a:r>
            <a:r>
              <a:rPr lang="en-US" sz="4400" dirty="0" err="1" smtClean="0">
                <a:latin typeface="Courier New" pitchFamily="49" charset="0"/>
                <a:cs typeface="Courier New" pitchFamily="49" charset="0"/>
              </a:rPr>
              <a:t>ctx,old_st</a:t>
            </a:r>
            <a:r>
              <a:rPr lang="en-US" sz="4400" dirty="0" smtClean="0">
                <a:latin typeface="Courier New" pitchFamily="49" charset="0"/>
                <a:cs typeface="Courier New" pitchFamily="49" charset="0"/>
              </a:rPr>
              <a:t>);</a:t>
            </a:r>
          </a:p>
          <a:p>
            <a:pPr>
              <a:buNone/>
            </a:pPr>
            <a:r>
              <a:rPr lang="en-US" sz="4400" dirty="0" smtClean="0">
                <a:latin typeface="Courier New" pitchFamily="49" charset="0"/>
                <a:cs typeface="Courier New" pitchFamily="49" charset="0"/>
              </a:rPr>
              <a:t>      </a:t>
            </a:r>
            <a:r>
              <a:rPr lang="en-US" sz="4400" dirty="0" err="1" smtClean="0">
                <a:latin typeface="Courier New" pitchFamily="49" charset="0"/>
                <a:cs typeface="Courier New" pitchFamily="49" charset="0"/>
              </a:rPr>
              <a:t>ctx</a:t>
            </a:r>
            <a:r>
              <a:rPr lang="en-US" sz="4400" dirty="0" smtClean="0">
                <a:latin typeface="Courier New" pitchFamily="49" charset="0"/>
                <a:cs typeface="Courier New" pitchFamily="49" charset="0"/>
              </a:rPr>
              <a:t>[</a:t>
            </a:r>
            <a:r>
              <a:rPr lang="en-US" sz="4400" dirty="0" err="1" smtClean="0">
                <a:latin typeface="Courier New" pitchFamily="49" charset="0"/>
                <a:cs typeface="Courier New" pitchFamily="49" charset="0"/>
              </a:rPr>
              <a:t>ctxlen</a:t>
            </a:r>
            <a:r>
              <a:rPr lang="en-US" sz="4400" dirty="0" smtClean="0">
                <a:latin typeface="Courier New" pitchFamily="49" charset="0"/>
                <a:cs typeface="Courier New" pitchFamily="49" charset="0"/>
              </a:rPr>
              <a:t>_]=TD::none;</a:t>
            </a:r>
          </a:p>
          <a:p>
            <a:pPr>
              <a:buNone/>
            </a:pPr>
            <a:r>
              <a:rPr lang="en-US" sz="4400" dirty="0" smtClean="0">
                <a:latin typeface="Courier New" pitchFamily="49" charset="0"/>
                <a:cs typeface="Courier New" pitchFamily="49" charset="0"/>
              </a:rPr>
              <a:t>      </a:t>
            </a:r>
            <a:r>
              <a:rPr lang="en-US" sz="4400" dirty="0" err="1" smtClean="0">
                <a:latin typeface="Courier New" pitchFamily="49" charset="0"/>
                <a:cs typeface="Courier New" pitchFamily="49" charset="0"/>
              </a:rPr>
              <a:t>Featval</a:t>
            </a:r>
            <a:r>
              <a:rPr lang="en-US" sz="4400" dirty="0" smtClean="0">
                <a:latin typeface="Courier New" pitchFamily="49" charset="0"/>
                <a:cs typeface="Courier New" pitchFamily="49" charset="0"/>
              </a:rPr>
              <a:t> p=floored(</a:t>
            </a:r>
            <a:r>
              <a:rPr lang="en-US" sz="4400" dirty="0" err="1" smtClean="0">
                <a:latin typeface="Courier New" pitchFamily="49" charset="0"/>
                <a:cs typeface="Courier New" pitchFamily="49" charset="0"/>
              </a:rPr>
              <a:t>pimpl</a:t>
            </a:r>
            <a:r>
              <a:rPr lang="en-US" sz="4400" dirty="0" smtClean="0">
                <a:latin typeface="Courier New" pitchFamily="49" charset="0"/>
                <a:cs typeface="Courier New" pitchFamily="49" charset="0"/>
              </a:rPr>
              <a:t>_-&gt;</a:t>
            </a:r>
            <a:r>
              <a:rPr lang="en-US" sz="4400" dirty="0" err="1" smtClean="0">
                <a:latin typeface="Courier New" pitchFamily="49" charset="0"/>
                <a:cs typeface="Courier New" pitchFamily="49" charset="0"/>
              </a:rPr>
              <a:t>WordProb</a:t>
            </a:r>
            <a:r>
              <a:rPr lang="en-US" sz="4400" dirty="0" smtClean="0">
                <a:latin typeface="Courier New" pitchFamily="49" charset="0"/>
                <a:cs typeface="Courier New" pitchFamily="49" charset="0"/>
              </a:rPr>
              <a:t>(</a:t>
            </a:r>
            <a:r>
              <a:rPr lang="en-US" sz="4400" dirty="0" err="1" smtClean="0">
                <a:latin typeface="Courier New" pitchFamily="49" charset="0"/>
                <a:cs typeface="Courier New" pitchFamily="49" charset="0"/>
              </a:rPr>
              <a:t>w,ctx</a:t>
            </a:r>
            <a:r>
              <a:rPr lang="en-US" sz="4400" dirty="0" smtClean="0">
                <a:latin typeface="Courier New" pitchFamily="49" charset="0"/>
                <a:cs typeface="Courier New" pitchFamily="49" charset="0"/>
              </a:rPr>
              <a:t>));      </a:t>
            </a:r>
          </a:p>
          <a:p>
            <a:pPr>
              <a:buNone/>
            </a:pPr>
            <a:r>
              <a:rPr lang="en-US" sz="4400" dirty="0" smtClean="0">
                <a:latin typeface="Courier New" pitchFamily="49" charset="0"/>
                <a:cs typeface="Courier New" pitchFamily="49" charset="0"/>
              </a:rPr>
              <a:t>	FSALMDBG(</a:t>
            </a:r>
            <a:r>
              <a:rPr lang="en-US" sz="4400" dirty="0" err="1" smtClean="0">
                <a:latin typeface="Courier New" pitchFamily="49" charset="0"/>
                <a:cs typeface="Courier New" pitchFamily="49" charset="0"/>
              </a:rPr>
              <a:t>e</a:t>
            </a:r>
            <a:r>
              <a:rPr lang="en-US" sz="4400" dirty="0" err="1" smtClean="0">
                <a:latin typeface="Courier New" pitchFamily="49" charset="0"/>
                <a:cs typeface="Courier New" pitchFamily="49" charset="0"/>
              </a:rPr>
              <a:t>,"p</a:t>
            </a:r>
            <a:r>
              <a:rPr lang="en-US" sz="4400" dirty="0" smtClean="0">
                <a:latin typeface="Courier New" pitchFamily="49" charset="0"/>
                <a:cs typeface="Courier New" pitchFamily="49" charset="0"/>
              </a:rPr>
              <a:t>("&lt;&lt;TD::Convert(w)&lt;&lt;"|"&lt;&lt;TD::Convert(</a:t>
            </a:r>
            <a:r>
              <a:rPr lang="en-US" sz="4400" dirty="0" err="1" smtClean="0">
                <a:latin typeface="Courier New" pitchFamily="49" charset="0"/>
                <a:cs typeface="Courier New" pitchFamily="49" charset="0"/>
              </a:rPr>
              <a:t>ctx,ctx+ctxlen</a:t>
            </a:r>
            <a:r>
              <a:rPr lang="en-US" sz="4400" dirty="0" smtClean="0">
                <a:latin typeface="Courier New" pitchFamily="49" charset="0"/>
                <a:cs typeface="Courier New" pitchFamily="49" charset="0"/>
              </a:rPr>
              <a:t>_)&lt;&lt;")="&lt;&lt;p);</a:t>
            </a:r>
            <a:r>
              <a:rPr lang="en-US" sz="4400" dirty="0" err="1" smtClean="0">
                <a:latin typeface="Courier New" pitchFamily="49" charset="0"/>
                <a:cs typeface="Courier New" pitchFamily="49" charset="0"/>
              </a:rPr>
              <a:t>FSALMDBGnl</a:t>
            </a:r>
            <a:r>
              <a:rPr lang="en-US" sz="4400" dirty="0" smtClean="0">
                <a:latin typeface="Courier New" pitchFamily="49" charset="0"/>
                <a:cs typeface="Courier New" pitchFamily="49" charset="0"/>
              </a:rPr>
              <a:t>(e</a:t>
            </a:r>
            <a:r>
              <a:rPr lang="en-US" sz="4400" dirty="0" smtClean="0">
                <a:latin typeface="Courier New" pitchFamily="49" charset="0"/>
                <a:cs typeface="Courier New" pitchFamily="49" charset="0"/>
              </a:rPr>
              <a:t>);</a:t>
            </a:r>
          </a:p>
          <a:p>
            <a:pPr>
              <a:buNone/>
            </a:pPr>
            <a:r>
              <a:rPr lang="en-US" sz="4400" dirty="0" smtClean="0">
                <a:latin typeface="Courier New" pitchFamily="49" charset="0"/>
                <a:cs typeface="Courier New" pitchFamily="49" charset="0"/>
              </a:rPr>
              <a:t>      // states are </a:t>
            </a:r>
            <a:r>
              <a:rPr lang="en-US" sz="4400" dirty="0" err="1" smtClean="0">
                <a:latin typeface="Courier New" pitchFamily="49" charset="0"/>
                <a:cs typeface="Courier New" pitchFamily="49" charset="0"/>
              </a:rPr>
              <a:t>srilm</a:t>
            </a:r>
            <a:r>
              <a:rPr lang="en-US" sz="4400" dirty="0" smtClean="0">
                <a:latin typeface="Courier New" pitchFamily="49" charset="0"/>
                <a:cs typeface="Courier New" pitchFamily="49" charset="0"/>
              </a:rPr>
              <a:t> </a:t>
            </a:r>
            <a:r>
              <a:rPr lang="en-US" sz="4400" dirty="0" smtClean="0">
                <a:latin typeface="Courier New" pitchFamily="49" charset="0"/>
                <a:cs typeface="Courier New" pitchFamily="49" charset="0"/>
              </a:rPr>
              <a:t>contexts so are in reverse order (most recent word is first, then 1-back comes next, etc.).</a:t>
            </a:r>
          </a:p>
          <a:p>
            <a:pPr>
              <a:buNone/>
            </a:pPr>
            <a:r>
              <a:rPr lang="en-US" sz="4400" dirty="0" smtClean="0">
                <a:latin typeface="Courier New" pitchFamily="49" charset="0"/>
                <a:cs typeface="Courier New" pitchFamily="49" charset="0"/>
              </a:rPr>
              <a:t>      </a:t>
            </a:r>
            <a:r>
              <a:rPr lang="en-US" sz="4400" dirty="0" err="1" smtClean="0">
                <a:latin typeface="Courier New" pitchFamily="49" charset="0"/>
                <a:cs typeface="Courier New" pitchFamily="49" charset="0"/>
              </a:rPr>
              <a:t>WordID</a:t>
            </a:r>
            <a:r>
              <a:rPr lang="en-US" sz="4400" dirty="0" smtClean="0">
                <a:latin typeface="Courier New" pitchFamily="49" charset="0"/>
                <a:cs typeface="Courier New" pitchFamily="49" charset="0"/>
              </a:rPr>
              <a:t> *</a:t>
            </a:r>
            <a:r>
              <a:rPr lang="en-US" sz="4400" dirty="0" err="1" smtClean="0">
                <a:latin typeface="Courier New" pitchFamily="49" charset="0"/>
                <a:cs typeface="Courier New" pitchFamily="49" charset="0"/>
              </a:rPr>
              <a:t>nst</a:t>
            </a:r>
            <a:r>
              <a:rPr lang="en-US" sz="4400" dirty="0" smtClean="0">
                <a:latin typeface="Courier New" pitchFamily="49" charset="0"/>
                <a:cs typeface="Courier New" pitchFamily="49" charset="0"/>
              </a:rPr>
              <a:t>=(</a:t>
            </a:r>
            <a:r>
              <a:rPr lang="en-US" sz="4400" dirty="0" err="1" smtClean="0">
                <a:latin typeface="Courier New" pitchFamily="49" charset="0"/>
                <a:cs typeface="Courier New" pitchFamily="49" charset="0"/>
              </a:rPr>
              <a:t>WordID</a:t>
            </a:r>
            <a:r>
              <a:rPr lang="en-US" sz="4400" dirty="0" smtClean="0">
                <a:latin typeface="Courier New" pitchFamily="49" charset="0"/>
                <a:cs typeface="Courier New" pitchFamily="49" charset="0"/>
              </a:rPr>
              <a:t> *)</a:t>
            </a:r>
            <a:r>
              <a:rPr lang="en-US" sz="4400" dirty="0" err="1" smtClean="0">
                <a:latin typeface="Courier New" pitchFamily="49" charset="0"/>
                <a:cs typeface="Courier New" pitchFamily="49" charset="0"/>
              </a:rPr>
              <a:t>new_st</a:t>
            </a:r>
            <a:r>
              <a:rPr lang="en-US" sz="4400" dirty="0" smtClean="0">
                <a:latin typeface="Courier New" pitchFamily="49" charset="0"/>
                <a:cs typeface="Courier New" pitchFamily="49" charset="0"/>
              </a:rPr>
              <a:t>;</a:t>
            </a:r>
          </a:p>
          <a:p>
            <a:pPr>
              <a:buNone/>
            </a:pPr>
            <a:r>
              <a:rPr lang="en-US" sz="4400" dirty="0" smtClean="0">
                <a:latin typeface="Courier New" pitchFamily="49" charset="0"/>
                <a:cs typeface="Courier New" pitchFamily="49" charset="0"/>
              </a:rPr>
              <a:t>      </a:t>
            </a:r>
            <a:r>
              <a:rPr lang="en-US" sz="4400" dirty="0" err="1" smtClean="0">
                <a:latin typeface="Courier New" pitchFamily="49" charset="0"/>
                <a:cs typeface="Courier New" pitchFamily="49" charset="0"/>
              </a:rPr>
              <a:t>nst</a:t>
            </a:r>
            <a:r>
              <a:rPr lang="en-US" sz="4400" dirty="0" smtClean="0">
                <a:latin typeface="Courier New" pitchFamily="49" charset="0"/>
                <a:cs typeface="Courier New" pitchFamily="49" charset="0"/>
              </a:rPr>
              <a:t>[0]=w; // new most recent word</a:t>
            </a:r>
          </a:p>
          <a:p>
            <a:pPr>
              <a:buNone/>
            </a:pPr>
            <a:r>
              <a:rPr lang="en-US" sz="4400" dirty="0" smtClean="0">
                <a:latin typeface="Courier New" pitchFamily="49" charset="0"/>
                <a:cs typeface="Courier New" pitchFamily="49" charset="0"/>
              </a:rPr>
              <a:t>      </a:t>
            </a:r>
            <a:r>
              <a:rPr lang="en-US" sz="4400" dirty="0" err="1" smtClean="0">
                <a:latin typeface="Courier New" pitchFamily="49" charset="0"/>
                <a:cs typeface="Courier New" pitchFamily="49" charset="0"/>
              </a:rPr>
              <a:t>to_state</a:t>
            </a:r>
            <a:r>
              <a:rPr lang="en-US" sz="4400" dirty="0" smtClean="0">
                <a:latin typeface="Courier New" pitchFamily="49" charset="0"/>
                <a:cs typeface="Courier New" pitchFamily="49" charset="0"/>
              </a:rPr>
              <a:t>(nst+1,ctx,ctxlen_-1); // rotate old words right</a:t>
            </a:r>
          </a:p>
          <a:p>
            <a:pPr>
              <a:buNone/>
            </a:pPr>
            <a:r>
              <a:rPr lang="en-US" sz="4400" dirty="0" smtClean="0">
                <a:latin typeface="Courier New" pitchFamily="49" charset="0"/>
                <a:cs typeface="Courier New" pitchFamily="49" charset="0"/>
              </a:rPr>
              <a:t>    #</a:t>
            </a:r>
            <a:r>
              <a:rPr lang="en-US" sz="4400" dirty="0" smtClean="0">
                <a:latin typeface="Courier New" pitchFamily="49" charset="0"/>
                <a:cs typeface="Courier New" pitchFamily="49" charset="0"/>
              </a:rPr>
              <a:t>if LM_FSA_SHORTEN_CONTEXT</a:t>
            </a:r>
          </a:p>
          <a:p>
            <a:pPr>
              <a:buNone/>
            </a:pPr>
            <a:r>
              <a:rPr lang="en-US" sz="4400" dirty="0" smtClean="0">
                <a:latin typeface="Courier New" pitchFamily="49" charset="0"/>
                <a:cs typeface="Courier New" pitchFamily="49" charset="0"/>
              </a:rPr>
              <a:t>      p+=</a:t>
            </a:r>
            <a:r>
              <a:rPr lang="en-US" sz="4400" dirty="0" err="1" smtClean="0">
                <a:latin typeface="Courier New" pitchFamily="49" charset="0"/>
                <a:cs typeface="Courier New" pitchFamily="49" charset="0"/>
              </a:rPr>
              <a:t>pimpl</a:t>
            </a:r>
            <a:r>
              <a:rPr lang="en-US" sz="4400" dirty="0" smtClean="0">
                <a:latin typeface="Courier New" pitchFamily="49" charset="0"/>
                <a:cs typeface="Courier New" pitchFamily="49" charset="0"/>
              </a:rPr>
              <a:t>_-&gt;</a:t>
            </a:r>
            <a:r>
              <a:rPr lang="en-US" sz="4400" dirty="0" err="1" smtClean="0">
                <a:latin typeface="Courier New" pitchFamily="49" charset="0"/>
                <a:cs typeface="Courier New" pitchFamily="49" charset="0"/>
              </a:rPr>
              <a:t>ShortenContext</a:t>
            </a:r>
            <a:r>
              <a:rPr lang="en-US" sz="4400" dirty="0" smtClean="0">
                <a:latin typeface="Courier New" pitchFamily="49" charset="0"/>
                <a:cs typeface="Courier New" pitchFamily="49" charset="0"/>
              </a:rPr>
              <a:t>(</a:t>
            </a:r>
            <a:r>
              <a:rPr lang="en-US" sz="4400" dirty="0" err="1" smtClean="0">
                <a:latin typeface="Courier New" pitchFamily="49" charset="0"/>
                <a:cs typeface="Courier New" pitchFamily="49" charset="0"/>
              </a:rPr>
              <a:t>nst,ctxlen</a:t>
            </a:r>
            <a:r>
              <a:rPr lang="en-US" sz="4400" dirty="0" smtClean="0">
                <a:latin typeface="Courier New" pitchFamily="49" charset="0"/>
                <a:cs typeface="Courier New" pitchFamily="49" charset="0"/>
              </a:rPr>
              <a:t>_);</a:t>
            </a:r>
          </a:p>
          <a:p>
            <a:pPr>
              <a:buNone/>
            </a:pPr>
            <a:r>
              <a:rPr lang="en-US" sz="4400" dirty="0" smtClean="0">
                <a:latin typeface="Courier New" pitchFamily="49" charset="0"/>
                <a:cs typeface="Courier New" pitchFamily="49" charset="0"/>
              </a:rPr>
              <a:t>    #</a:t>
            </a:r>
            <a:r>
              <a:rPr lang="en-US" sz="4400" dirty="0" err="1" smtClean="0">
                <a:latin typeface="Courier New" pitchFamily="49" charset="0"/>
                <a:cs typeface="Courier New" pitchFamily="49" charset="0"/>
              </a:rPr>
              <a:t>endif</a:t>
            </a:r>
            <a:endParaRPr lang="en-US" sz="4400" dirty="0" smtClean="0">
              <a:latin typeface="Courier New" pitchFamily="49" charset="0"/>
              <a:cs typeface="Courier New" pitchFamily="49" charset="0"/>
            </a:endParaRPr>
          </a:p>
          <a:p>
            <a:pPr>
              <a:buNone/>
            </a:pPr>
            <a:r>
              <a:rPr lang="en-US" sz="4400" dirty="0" smtClean="0">
                <a:latin typeface="Courier New" pitchFamily="49" charset="0"/>
                <a:cs typeface="Courier New" pitchFamily="49" charset="0"/>
              </a:rPr>
              <a:t>      Add(</a:t>
            </a:r>
            <a:r>
              <a:rPr lang="en-US" sz="4400" dirty="0" err="1" smtClean="0">
                <a:latin typeface="Courier New" pitchFamily="49" charset="0"/>
                <a:cs typeface="Courier New" pitchFamily="49" charset="0"/>
              </a:rPr>
              <a:t>p,a</a:t>
            </a:r>
            <a:r>
              <a:rPr lang="en-US" sz="4400" dirty="0" smtClean="0">
                <a:latin typeface="Courier New" pitchFamily="49" charset="0"/>
                <a:cs typeface="Courier New" pitchFamily="49" charset="0"/>
              </a:rPr>
              <a:t>);</a:t>
            </a:r>
          </a:p>
          <a:p>
            <a:pPr>
              <a:buNone/>
            </a:pPr>
            <a:r>
              <a:rPr lang="en-US" sz="4400" dirty="0" smtClean="0">
                <a:latin typeface="Courier New" pitchFamily="49" charset="0"/>
                <a:cs typeface="Courier New" pitchFamily="49" charset="0"/>
              </a:rPr>
              <a:t>    }</a:t>
            </a:r>
          </a:p>
          <a:p>
            <a:pPr>
              <a:buNone/>
            </a:pPr>
            <a:r>
              <a:rPr lang="en-US" sz="4400" dirty="0" smtClean="0">
                <a:latin typeface="Courier New" pitchFamily="49" charset="0"/>
                <a:cs typeface="Courier New" pitchFamily="49" charset="0"/>
              </a:rPr>
              <a:t>}</a:t>
            </a:r>
          </a:p>
          <a:p>
            <a:pPr indent="0">
              <a:buNone/>
            </a:pPr>
            <a:r>
              <a:rPr lang="en-US" sz="7200" dirty="0" err="1" smtClean="0">
                <a:cs typeface="Courier New" pitchFamily="49" charset="0"/>
              </a:rPr>
              <a:t>Accum</a:t>
            </a:r>
            <a:r>
              <a:rPr lang="en-US" sz="7200" dirty="0" smtClean="0">
                <a:cs typeface="Courier New" pitchFamily="49" charset="0"/>
              </a:rPr>
              <a:t> </a:t>
            </a:r>
            <a:r>
              <a:rPr lang="en-US" sz="7200" dirty="0" smtClean="0">
                <a:cs typeface="Courier New" pitchFamily="49" charset="0"/>
              </a:rPr>
              <a:t>is a template so you can equally support feature vectors as a single features. </a:t>
            </a:r>
            <a:r>
              <a:rPr lang="en-US" sz="7200" dirty="0" smtClean="0">
                <a:cs typeface="Courier New" pitchFamily="49" charset="0"/>
              </a:rPr>
              <a:t>You can implement: scan a whole sequence of words at once, possibly exceeding declared </a:t>
            </a:r>
            <a:r>
              <a:rPr lang="en-US" sz="7200" dirty="0" err="1" smtClean="0">
                <a:cs typeface="Courier New" pitchFamily="49" charset="0"/>
              </a:rPr>
              <a:t>markov</a:t>
            </a:r>
            <a:r>
              <a:rPr lang="en-US" sz="7200" dirty="0" smtClean="0">
                <a:cs typeface="Courier New" pitchFamily="49" charset="0"/>
              </a:rPr>
              <a:t> order (using higher order ngram scores along the way).</a:t>
            </a:r>
            <a:endParaRPr lang="en-US" sz="7200" dirty="0">
              <a:cs typeface="Courier New" pitchFamily="49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83</TotalTime>
  <Words>1060</Words>
  <Application>Microsoft Office PowerPoint</Application>
  <PresentationFormat>On-screen Show (4:3)</PresentationFormat>
  <Paragraphs>143</Paragraphs>
  <Slides>13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4" baseType="lpstr">
      <vt:lpstr>Office Theme</vt:lpstr>
      <vt:lpstr>Unimproved MT tuning and decoding </vt:lpstr>
      <vt:lpstr>Better line search directions for MERT</vt:lpstr>
      <vt:lpstr>A better line search direction</vt:lpstr>
      <vt:lpstr>Objections?</vt:lpstr>
      <vt:lpstr>Does it work?</vt:lpstr>
      <vt:lpstr>Faster LM rescoring of TM forests</vt:lpstr>
      <vt:lpstr>Is it faster?</vt:lpstr>
      <vt:lpstr>Soft pruning</vt:lpstr>
      <vt:lpstr>Does it work?</vt:lpstr>
      <vt:lpstr>Thank you.</vt:lpstr>
      <vt:lpstr>Appendix: FSA target string models</vt:lpstr>
      <vt:lpstr>(typed fixed length state, e.g. int)</vt:lpstr>
      <vt:lpstr>Ngram language model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MT tuning and decoding </dc:title>
  <dc:creator>graehl</dc:creator>
  <cp:lastModifiedBy>Jonathan Graehl</cp:lastModifiedBy>
  <cp:revision>20</cp:revision>
  <dcterms:created xsi:type="dcterms:W3CDTF">2006-08-16T00:00:00Z</dcterms:created>
  <dcterms:modified xsi:type="dcterms:W3CDTF">2010-08-04T02:27:27Z</dcterms:modified>
</cp:coreProperties>
</file>